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8"/>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 id="304" r:id="rId50"/>
    <p:sldId id="305" r:id="rId51"/>
    <p:sldId id="306" r:id="rId52"/>
    <p:sldId id="307" r:id="rId53"/>
    <p:sldId id="308" r:id="rId54"/>
    <p:sldId id="309" r:id="rId55"/>
    <p:sldId id="310" r:id="rId56"/>
    <p:sldId id="311" r:id="rId57"/>
    <p:sldId id="444" r:id="rId58"/>
    <p:sldId id="357" r:id="rId59"/>
    <p:sldId id="358" r:id="rId60"/>
    <p:sldId id="445" r:id="rId61"/>
    <p:sldId id="312" r:id="rId62"/>
    <p:sldId id="313" r:id="rId63"/>
    <p:sldId id="314" r:id="rId64"/>
    <p:sldId id="315" r:id="rId65"/>
    <p:sldId id="316" r:id="rId66"/>
    <p:sldId id="317" r:id="rId67"/>
    <p:sldId id="318" r:id="rId68"/>
    <p:sldId id="319" r:id="rId69"/>
    <p:sldId id="320" r:id="rId70"/>
    <p:sldId id="322" r:id="rId71"/>
    <p:sldId id="323" r:id="rId72"/>
    <p:sldId id="321"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446" r:id="rId107"/>
  </p:sldIdLst>
  <p:sldSz cx="18288000" cy="10287000"/>
  <p:notesSz cx="6858000" cy="9144000"/>
  <p:embeddedFontLst>
    <p:embeddedFont>
      <p:font typeface="Arial Bold" panose="020B0604020202020204" charset="0"/>
      <p:regular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125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60057-02D8-4EC7-9B7F-1F0157CBE6D5}" type="datetimeFigureOut">
              <a:rPr lang="fr-FR" smtClean="0"/>
              <a:t>12/03/2026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14EB0-5B66-4AA0-B9D5-DB10995362CE}" type="slidenum">
              <a:rPr lang="fr-FR" smtClean="0"/>
              <a:t>‹N°›</a:t>
            </a:fld>
            <a:endParaRPr lang="fr-FR"/>
          </a:p>
        </p:txBody>
      </p:sp>
    </p:spTree>
    <p:extLst>
      <p:ext uri="{BB962C8B-B14F-4D97-AF65-F5344CB8AC3E}">
        <p14:creationId xmlns:p14="http://schemas.microsoft.com/office/powerpoint/2010/main" val="122635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 Target="slide15.xml"/><Relationship Id="rId7" Type="http://schemas.openxmlformats.org/officeDocument/2006/relationships/slide" Target="slide92.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72.xml"/><Relationship Id="rId5" Type="http://schemas.openxmlformats.org/officeDocument/2006/relationships/slide" Target="slide61.xml"/><Relationship Id="rId4" Type="http://schemas.openxmlformats.org/officeDocument/2006/relationships/slide" Target="slide4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03694" y="290177"/>
            <a:ext cx="8940306" cy="2570960"/>
          </a:xfrm>
          <a:prstGeom prst="rect">
            <a:avLst/>
          </a:prstGeom>
        </p:spPr>
        <p:txBody>
          <a:bodyPr wrap="square" lIns="0" tIns="0" rIns="0" bIns="0" rtlCol="0" anchor="t">
            <a:spAutoFit/>
          </a:bodyPr>
          <a:lstStyle/>
          <a:p>
            <a:pPr marL="0" lvl="0" indent="0" algn="l">
              <a:lnSpc>
                <a:spcPts val="5206"/>
              </a:lnSpc>
            </a:pPr>
            <a:r>
              <a:rPr lang="en-US" sz="4339" dirty="0" err="1">
                <a:solidFill>
                  <a:srgbClr val="000000"/>
                </a:solidFill>
                <a:latin typeface="Arial Bold"/>
              </a:rPr>
              <a:t>Marmelade</a:t>
            </a:r>
            <a:r>
              <a:rPr lang="en-US" sz="4339" dirty="0">
                <a:solidFill>
                  <a:srgbClr val="000000"/>
                </a:solidFill>
                <a:latin typeface="Arial Bold"/>
              </a:rPr>
              <a:t> :</a:t>
            </a:r>
          </a:p>
          <a:p>
            <a:pPr marL="0" lvl="0" indent="0" algn="l">
              <a:lnSpc>
                <a:spcPts val="5206"/>
              </a:lnSpc>
            </a:pPr>
            <a:r>
              <a:rPr lang="en-US" sz="4339" dirty="0" err="1">
                <a:solidFill>
                  <a:srgbClr val="000000"/>
                </a:solidFill>
                <a:latin typeface="Arial Bold"/>
              </a:rPr>
              <a:t>Aménagements</a:t>
            </a:r>
            <a:r>
              <a:rPr lang="en-US" sz="4339" dirty="0">
                <a:solidFill>
                  <a:srgbClr val="000000"/>
                </a:solidFill>
                <a:latin typeface="Arial Bold"/>
              </a:rPr>
              <a:t> </a:t>
            </a:r>
            <a:r>
              <a:rPr lang="en-US" sz="4339" dirty="0" err="1">
                <a:solidFill>
                  <a:srgbClr val="000000"/>
                </a:solidFill>
                <a:latin typeface="Arial Bold"/>
              </a:rPr>
              <a:t>observés</a:t>
            </a:r>
            <a:r>
              <a:rPr lang="en-US" sz="4339" dirty="0">
                <a:solidFill>
                  <a:srgbClr val="000000"/>
                </a:solidFill>
                <a:latin typeface="Arial Bold"/>
              </a:rPr>
              <a:t> </a:t>
            </a:r>
            <a:r>
              <a:rPr lang="en-US" sz="4339" dirty="0" err="1">
                <a:solidFill>
                  <a:srgbClr val="000000"/>
                </a:solidFill>
                <a:latin typeface="Arial Bold"/>
              </a:rPr>
              <a:t>en</a:t>
            </a:r>
            <a:r>
              <a:rPr lang="en-US" sz="4339" dirty="0">
                <a:solidFill>
                  <a:srgbClr val="000000"/>
                </a:solidFill>
                <a:latin typeface="Arial Bold"/>
              </a:rPr>
              <a:t> 2005</a:t>
            </a:r>
          </a:p>
          <a:p>
            <a:pPr marL="0" lvl="0" indent="0" algn="l">
              <a:lnSpc>
                <a:spcPts val="5206"/>
              </a:lnSpc>
            </a:pPr>
            <a:r>
              <a:rPr lang="en-US" sz="2000" dirty="0">
                <a:solidFill>
                  <a:srgbClr val="000000"/>
                </a:solidFill>
                <a:latin typeface="Arial Bold"/>
              </a:rPr>
              <a:t>Charles Lilin</a:t>
            </a:r>
          </a:p>
          <a:p>
            <a:pPr marL="0" lvl="0" indent="0" algn="l">
              <a:lnSpc>
                <a:spcPts val="5206"/>
              </a:lnSpc>
            </a:pPr>
            <a:r>
              <a:rPr lang="en-US" sz="2000" dirty="0">
                <a:solidFill>
                  <a:srgbClr val="000000"/>
                </a:solidFill>
                <a:latin typeface="Arial Bold"/>
              </a:rPr>
              <a:t>Mail : charleslilin2@gmail,com</a:t>
            </a:r>
          </a:p>
        </p:txBody>
      </p:sp>
      <p:grpSp>
        <p:nvGrpSpPr>
          <p:cNvPr id="3" name="Group 3"/>
          <p:cNvGrpSpPr/>
          <p:nvPr/>
        </p:nvGrpSpPr>
        <p:grpSpPr>
          <a:xfrm>
            <a:off x="1028700" y="3373640"/>
            <a:ext cx="5898932" cy="4903902"/>
            <a:chOff x="0" y="-996026"/>
            <a:chExt cx="7865243" cy="6538536"/>
          </a:xfrm>
        </p:grpSpPr>
        <p:sp>
          <p:nvSpPr>
            <p:cNvPr id="4" name="TextBox 4"/>
            <p:cNvSpPr txBox="1"/>
            <p:nvPr/>
          </p:nvSpPr>
          <p:spPr>
            <a:xfrm>
              <a:off x="0" y="-996026"/>
              <a:ext cx="7865243" cy="2327419"/>
            </a:xfrm>
            <a:prstGeom prst="rect">
              <a:avLst/>
            </a:prstGeom>
          </p:spPr>
          <p:txBody>
            <a:bodyPr lIns="0" tIns="0" rIns="0" bIns="0" rtlCol="0" anchor="t">
              <a:spAutoFit/>
            </a:bodyPr>
            <a:lstStyle/>
            <a:p>
              <a:pPr marL="0" lvl="0" indent="0" algn="l">
                <a:lnSpc>
                  <a:spcPts val="3401"/>
                </a:lnSpc>
              </a:pPr>
              <a:r>
                <a:rPr lang="en-US" sz="2616" dirty="0">
                  <a:solidFill>
                    <a:srgbClr val="000000"/>
                  </a:solidFill>
                  <a:latin typeface="Arial Bold"/>
                </a:rPr>
                <a:t>Pour </a:t>
              </a:r>
              <a:r>
                <a:rPr lang="en-US" sz="2616" dirty="0" err="1">
                  <a:solidFill>
                    <a:srgbClr val="000000"/>
                  </a:solidFill>
                  <a:latin typeface="Arial Bold"/>
                </a:rPr>
                <a:t>accéder</a:t>
              </a:r>
              <a:r>
                <a:rPr lang="en-US" sz="2616" dirty="0">
                  <a:solidFill>
                    <a:srgbClr val="000000"/>
                  </a:solidFill>
                  <a:latin typeface="Arial Bold"/>
                </a:rPr>
                <a:t> </a:t>
              </a:r>
              <a:r>
                <a:rPr lang="en-US" sz="2616" dirty="0" err="1">
                  <a:solidFill>
                    <a:srgbClr val="000000"/>
                  </a:solidFill>
                  <a:latin typeface="Arial Bold"/>
                </a:rPr>
                <a:t>directement</a:t>
              </a:r>
              <a:r>
                <a:rPr lang="en-US" sz="2616" dirty="0">
                  <a:solidFill>
                    <a:srgbClr val="000000"/>
                  </a:solidFill>
                  <a:latin typeface="Arial Bold"/>
                </a:rPr>
                <a:t> à </a:t>
              </a:r>
              <a:r>
                <a:rPr lang="en-US" sz="2616" dirty="0" err="1">
                  <a:solidFill>
                    <a:srgbClr val="000000"/>
                  </a:solidFill>
                  <a:latin typeface="Arial Bold"/>
                </a:rPr>
                <a:t>une</a:t>
              </a:r>
              <a:r>
                <a:rPr lang="en-US" sz="2616" dirty="0">
                  <a:solidFill>
                    <a:srgbClr val="000000"/>
                  </a:solidFill>
                  <a:latin typeface="Arial Bold"/>
                </a:rPr>
                <a:t> </a:t>
              </a:r>
              <a:r>
                <a:rPr lang="en-US" sz="2616" dirty="0" err="1">
                  <a:solidFill>
                    <a:srgbClr val="000000"/>
                  </a:solidFill>
                  <a:latin typeface="Arial Bold"/>
                </a:rPr>
                <a:t>partie</a:t>
              </a:r>
              <a:r>
                <a:rPr lang="en-US" sz="2616" dirty="0">
                  <a:solidFill>
                    <a:srgbClr val="000000"/>
                  </a:solidFill>
                  <a:latin typeface="Arial Bold"/>
                </a:rPr>
                <a:t> de </a:t>
              </a:r>
              <a:r>
                <a:rPr lang="en-US" sz="2616" dirty="0" err="1">
                  <a:solidFill>
                    <a:srgbClr val="000000"/>
                  </a:solidFill>
                  <a:latin typeface="Arial Bold"/>
                </a:rPr>
                <a:t>ce</a:t>
              </a:r>
              <a:r>
                <a:rPr lang="en-US" sz="2616" dirty="0">
                  <a:solidFill>
                    <a:srgbClr val="000000"/>
                  </a:solidFill>
                  <a:latin typeface="Arial Bold"/>
                </a:rPr>
                <a:t> </a:t>
              </a:r>
              <a:r>
                <a:rPr lang="en-US" sz="2616" dirty="0" err="1">
                  <a:solidFill>
                    <a:srgbClr val="000000"/>
                  </a:solidFill>
                  <a:latin typeface="Arial Bold"/>
                </a:rPr>
                <a:t>diaporama</a:t>
              </a:r>
              <a:r>
                <a:rPr lang="en-US" sz="2616" dirty="0">
                  <a:solidFill>
                    <a:srgbClr val="000000"/>
                  </a:solidFill>
                  <a:latin typeface="Arial Bold"/>
                </a:rPr>
                <a:t>, vous </a:t>
              </a:r>
              <a:r>
                <a:rPr lang="en-US" sz="2616" dirty="0" err="1">
                  <a:solidFill>
                    <a:srgbClr val="000000"/>
                  </a:solidFill>
                  <a:latin typeface="Arial Bold"/>
                </a:rPr>
                <a:t>pouvez</a:t>
              </a:r>
              <a:r>
                <a:rPr lang="en-US" sz="2616" dirty="0">
                  <a:solidFill>
                    <a:srgbClr val="000000"/>
                  </a:solidFill>
                  <a:latin typeface="Arial Bold"/>
                </a:rPr>
                <a:t> </a:t>
              </a:r>
              <a:r>
                <a:rPr lang="en-US" sz="2616" dirty="0" err="1">
                  <a:solidFill>
                    <a:srgbClr val="000000"/>
                  </a:solidFill>
                  <a:latin typeface="Arial Bold"/>
                </a:rPr>
                <a:t>cliquer</a:t>
              </a:r>
              <a:r>
                <a:rPr lang="en-US" sz="2616" dirty="0">
                  <a:solidFill>
                    <a:srgbClr val="000000"/>
                  </a:solidFill>
                  <a:latin typeface="Arial Bold"/>
                </a:rPr>
                <a:t> (avec la </a:t>
              </a:r>
              <a:r>
                <a:rPr lang="en-US" sz="2616" dirty="0" err="1">
                  <a:solidFill>
                    <a:srgbClr val="000000"/>
                  </a:solidFill>
                  <a:latin typeface="Arial Bold"/>
                </a:rPr>
                <a:t>touche</a:t>
              </a:r>
              <a:r>
                <a:rPr lang="en-US" sz="2616" dirty="0">
                  <a:solidFill>
                    <a:srgbClr val="000000"/>
                  </a:solidFill>
                  <a:latin typeface="Arial Bold"/>
                </a:rPr>
                <a:t> Ctrl </a:t>
              </a:r>
              <a:r>
                <a:rPr lang="en-US" sz="2616" dirty="0" err="1">
                  <a:solidFill>
                    <a:srgbClr val="000000"/>
                  </a:solidFill>
                  <a:latin typeface="Arial Bold"/>
                </a:rPr>
                <a:t>enfoncée</a:t>
              </a:r>
              <a:r>
                <a:rPr lang="en-US" sz="2616" dirty="0">
                  <a:solidFill>
                    <a:srgbClr val="000000"/>
                  </a:solidFill>
                  <a:latin typeface="Arial Bold"/>
                </a:rPr>
                <a:t>) sur le </a:t>
              </a:r>
              <a:r>
                <a:rPr lang="en-US" sz="2616" dirty="0" err="1">
                  <a:solidFill>
                    <a:srgbClr val="000000"/>
                  </a:solidFill>
                  <a:latin typeface="Arial Bold"/>
                </a:rPr>
                <a:t>titre</a:t>
              </a:r>
              <a:r>
                <a:rPr lang="en-US" sz="2616" dirty="0">
                  <a:solidFill>
                    <a:srgbClr val="000000"/>
                  </a:solidFill>
                  <a:latin typeface="Arial Bold"/>
                </a:rPr>
                <a:t> </a:t>
              </a:r>
              <a:r>
                <a:rPr lang="en-US" sz="2616" dirty="0" err="1">
                  <a:solidFill>
                    <a:srgbClr val="000000"/>
                  </a:solidFill>
                  <a:latin typeface="Arial Bold"/>
                </a:rPr>
                <a:t>correspondant</a:t>
              </a:r>
              <a:r>
                <a:rPr lang="en-US" sz="2616" dirty="0">
                  <a:solidFill>
                    <a:srgbClr val="000000"/>
                  </a:solidFill>
                  <a:latin typeface="Arial Bold"/>
                </a:rPr>
                <a:t> :</a:t>
              </a:r>
            </a:p>
          </p:txBody>
        </p:sp>
        <p:sp>
          <p:nvSpPr>
            <p:cNvPr id="5" name="TextBox 5"/>
            <p:cNvSpPr txBox="1"/>
            <p:nvPr/>
          </p:nvSpPr>
          <p:spPr>
            <a:xfrm>
              <a:off x="0" y="1972540"/>
              <a:ext cx="7865243" cy="3569970"/>
            </a:xfrm>
            <a:prstGeom prst="rect">
              <a:avLst/>
            </a:prstGeom>
          </p:spPr>
          <p:txBody>
            <a:bodyPr lIns="0" tIns="0" rIns="0" bIns="0" rtlCol="0" anchor="t">
              <a:spAutoFit/>
            </a:bodyPr>
            <a:lstStyle/>
            <a:p>
              <a:pPr marL="0" lvl="0" indent="0" algn="l">
                <a:lnSpc>
                  <a:spcPts val="2340"/>
                </a:lnSpc>
              </a:pPr>
              <a:r>
                <a:rPr lang="en-US" sz="1800" u="sng" dirty="0">
                  <a:solidFill>
                    <a:srgbClr val="000000"/>
                  </a:solidFill>
                  <a:latin typeface="Arial Bold"/>
                  <a:hlinkClick r:id="rId2" action="ppaction://hlinksldjump"/>
                </a:rPr>
                <a:t>Les</a:t>
              </a:r>
              <a:r>
                <a:rPr lang="en-US" sz="1800" dirty="0">
                  <a:solidFill>
                    <a:srgbClr val="000000"/>
                  </a:solidFill>
                  <a:latin typeface="Arial Bold"/>
                  <a:hlinkClick r:id="rId2" action="ppaction://hlinksldjump"/>
                </a:rPr>
                <a:t> vestiges de </a:t>
              </a:r>
              <a:r>
                <a:rPr lang="en-US" sz="1800" dirty="0" err="1">
                  <a:solidFill>
                    <a:srgbClr val="000000"/>
                  </a:solidFill>
                  <a:latin typeface="Arial Bold"/>
                  <a:hlinkClick r:id="rId2" action="ppaction://hlinksldjump"/>
                </a:rPr>
                <a:t>haies</a:t>
              </a:r>
              <a:r>
                <a:rPr lang="en-US" sz="1800" dirty="0">
                  <a:solidFill>
                    <a:srgbClr val="000000"/>
                  </a:solidFill>
                  <a:latin typeface="Arial Bold"/>
                  <a:hlinkClick r:id="rId2" action="ppaction://hlinksldjump"/>
                </a:rPr>
                <a:t> vives mises </a:t>
              </a:r>
              <a:r>
                <a:rPr lang="en-US" sz="1800" dirty="0" err="1">
                  <a:solidFill>
                    <a:srgbClr val="000000"/>
                  </a:solidFill>
                  <a:latin typeface="Arial Bold"/>
                  <a:hlinkClick r:id="rId2" action="ppaction://hlinksldjump"/>
                </a:rPr>
                <a:t>en</a:t>
              </a:r>
              <a:r>
                <a:rPr lang="en-US" sz="1800" dirty="0">
                  <a:solidFill>
                    <a:srgbClr val="000000"/>
                  </a:solidFill>
                  <a:latin typeface="Arial Bold"/>
                  <a:hlinkClick r:id="rId2" action="ppaction://hlinksldjump"/>
                </a:rPr>
                <a:t> place par </a:t>
              </a:r>
              <a:r>
                <a:rPr lang="en-US" sz="1800" dirty="0" err="1">
                  <a:solidFill>
                    <a:srgbClr val="000000"/>
                  </a:solidFill>
                  <a:latin typeface="Arial Bold"/>
                  <a:hlinkClick r:id="rId2" action="ppaction://hlinksldjump"/>
                </a:rPr>
                <a:t>d’anciens</a:t>
              </a:r>
              <a:r>
                <a:rPr lang="en-US" sz="1800" dirty="0">
                  <a:solidFill>
                    <a:srgbClr val="000000"/>
                  </a:solidFill>
                  <a:latin typeface="Arial Bold"/>
                  <a:hlinkClick r:id="rId2" action="ppaction://hlinksldjump"/>
                </a:rPr>
                <a:t> </a:t>
              </a:r>
              <a:r>
                <a:rPr lang="en-US" sz="1800" dirty="0" err="1">
                  <a:solidFill>
                    <a:srgbClr val="000000"/>
                  </a:solidFill>
                  <a:latin typeface="Arial Bold"/>
                  <a:hlinkClick r:id="rId2" action="ppaction://hlinksldjump"/>
                </a:rPr>
                <a:t>projets</a:t>
              </a:r>
              <a:endParaRPr lang="en-US" sz="1800" dirty="0">
                <a:solidFill>
                  <a:srgbClr val="000000"/>
                </a:solidFill>
                <a:latin typeface="Arial Bold"/>
              </a:endParaRPr>
            </a:p>
            <a:p>
              <a:pPr marL="0" lvl="0" indent="0" algn="l">
                <a:lnSpc>
                  <a:spcPts val="2340"/>
                </a:lnSpc>
              </a:pPr>
              <a:r>
                <a:rPr lang="en-US" sz="1800" u="sng" dirty="0">
                  <a:solidFill>
                    <a:srgbClr val="000000"/>
                  </a:solidFill>
                  <a:latin typeface="Arial Bold"/>
                  <a:hlinkClick r:id="rId3" action="ppaction://hlinksldjump"/>
                </a:rPr>
                <a:t>Les </a:t>
              </a:r>
              <a:r>
                <a:rPr lang="en-US" sz="1800" u="sng" dirty="0" err="1">
                  <a:solidFill>
                    <a:srgbClr val="000000"/>
                  </a:solidFill>
                  <a:latin typeface="Arial Bold"/>
                  <a:hlinkClick r:id="rId3" action="ppaction://hlinksldjump"/>
                </a:rPr>
                <a:t>aménagements</a:t>
              </a:r>
              <a:r>
                <a:rPr lang="en-US" sz="1800" u="sng" dirty="0">
                  <a:solidFill>
                    <a:srgbClr val="000000"/>
                  </a:solidFill>
                  <a:latin typeface="Arial Bold"/>
                  <a:hlinkClick r:id="rId3" action="ppaction://hlinksldjump"/>
                </a:rPr>
                <a:t> </a:t>
              </a:r>
              <a:r>
                <a:rPr lang="en-US" sz="1800" u="sng" dirty="0" err="1">
                  <a:solidFill>
                    <a:srgbClr val="000000"/>
                  </a:solidFill>
                  <a:latin typeface="Arial Bold"/>
                  <a:hlinkClick r:id="rId3" action="ppaction://hlinksldjump"/>
                </a:rPr>
                <a:t>récents</a:t>
              </a:r>
              <a:r>
                <a:rPr lang="en-US" sz="1800" u="sng" dirty="0">
                  <a:solidFill>
                    <a:srgbClr val="000000"/>
                  </a:solidFill>
                  <a:latin typeface="Arial Bold"/>
                  <a:hlinkClick r:id="rId3" action="ppaction://hlinksldjump"/>
                </a:rPr>
                <a:t> : comment </a:t>
              </a:r>
              <a:r>
                <a:rPr lang="en-US" sz="1800" u="sng" dirty="0" err="1">
                  <a:solidFill>
                    <a:srgbClr val="000000"/>
                  </a:solidFill>
                  <a:latin typeface="Arial Bold"/>
                  <a:hlinkClick r:id="rId3" action="ppaction://hlinksldjump"/>
                </a:rPr>
                <a:t>l’affouillement</a:t>
              </a:r>
              <a:r>
                <a:rPr lang="en-US" sz="1800" u="sng" dirty="0">
                  <a:solidFill>
                    <a:srgbClr val="000000"/>
                  </a:solidFill>
                  <a:latin typeface="Arial Bold"/>
                  <a:hlinkClick r:id="rId3" action="ppaction://hlinksldjump"/>
                </a:rPr>
                <a:t> les </a:t>
              </a:r>
              <a:r>
                <a:rPr lang="en-US" sz="1800" u="sng" dirty="0" err="1">
                  <a:solidFill>
                    <a:srgbClr val="000000"/>
                  </a:solidFill>
                  <a:latin typeface="Arial Bold"/>
                  <a:hlinkClick r:id="rId3" action="ppaction://hlinksldjump"/>
                </a:rPr>
                <a:t>compromet</a:t>
              </a:r>
              <a:endParaRPr lang="en-US" sz="1800" u="sng" dirty="0">
                <a:solidFill>
                  <a:srgbClr val="000000"/>
                </a:solidFill>
                <a:latin typeface="Arial Bold"/>
                <a:hlinkClick r:id="rId3" action="ppaction://hlinksldjump"/>
              </a:endParaRPr>
            </a:p>
            <a:p>
              <a:pPr marL="0" lvl="0" indent="0" algn="l">
                <a:lnSpc>
                  <a:spcPts val="2340"/>
                </a:lnSpc>
              </a:pPr>
              <a:r>
                <a:rPr lang="en-US" sz="1800" u="sng" dirty="0" err="1">
                  <a:solidFill>
                    <a:srgbClr val="000000"/>
                  </a:solidFill>
                  <a:latin typeface="Arial Bold"/>
                  <a:hlinkClick r:id="rId4" action="ppaction://hlinksldjump"/>
                </a:rPr>
                <a:t>Aménagements</a:t>
              </a:r>
              <a:r>
                <a:rPr lang="en-US" sz="1800" u="sng" dirty="0">
                  <a:solidFill>
                    <a:srgbClr val="000000"/>
                  </a:solidFill>
                  <a:latin typeface="Arial Bold"/>
                  <a:hlinkClick r:id="rId4" action="ppaction://hlinksldjump"/>
                </a:rPr>
                <a:t> de versants </a:t>
              </a:r>
              <a:r>
                <a:rPr lang="en-US" sz="1800" u="sng" dirty="0" err="1">
                  <a:solidFill>
                    <a:srgbClr val="000000"/>
                  </a:solidFill>
                  <a:latin typeface="Arial Bold"/>
                  <a:hlinkClick r:id="rId4" action="ppaction://hlinksldjump"/>
                </a:rPr>
                <a:t>en</a:t>
              </a:r>
              <a:r>
                <a:rPr lang="en-US" sz="1800" u="sng" dirty="0">
                  <a:solidFill>
                    <a:srgbClr val="000000"/>
                  </a:solidFill>
                  <a:latin typeface="Arial Bold"/>
                  <a:hlinkClick r:id="rId4" action="ppaction://hlinksldjump"/>
                </a:rPr>
                <a:t> </a:t>
              </a:r>
              <a:r>
                <a:rPr lang="en-US" sz="1800" u="sng" dirty="0" err="1">
                  <a:solidFill>
                    <a:srgbClr val="000000"/>
                  </a:solidFill>
                  <a:latin typeface="Arial Bold"/>
                  <a:hlinkClick r:id="rId4" action="ppaction://hlinksldjump"/>
                </a:rPr>
                <a:t>cours</a:t>
              </a:r>
              <a:r>
                <a:rPr lang="en-US" sz="1800" u="sng" dirty="0">
                  <a:solidFill>
                    <a:srgbClr val="000000"/>
                  </a:solidFill>
                  <a:latin typeface="Arial Bold"/>
                  <a:hlinkClick r:id="rId4" action="ppaction://hlinksldjump"/>
                </a:rPr>
                <a:t> de </a:t>
              </a:r>
              <a:r>
                <a:rPr lang="en-US" sz="1800" u="sng" dirty="0" err="1">
                  <a:solidFill>
                    <a:srgbClr val="000000"/>
                  </a:solidFill>
                  <a:latin typeface="Arial Bold"/>
                  <a:hlinkClick r:id="rId4" action="ppaction://hlinksldjump"/>
                </a:rPr>
                <a:t>réalisation</a:t>
              </a:r>
              <a:r>
                <a:rPr lang="en-US" sz="1800" u="sng" dirty="0">
                  <a:solidFill>
                    <a:srgbClr val="000000"/>
                  </a:solidFill>
                  <a:latin typeface="Arial Bold"/>
                  <a:hlinkClick r:id="rId4" action="ppaction://hlinksldjump"/>
                </a:rPr>
                <a:t> </a:t>
              </a:r>
              <a:r>
                <a:rPr lang="en-US" sz="1800" u="sng" dirty="0" err="1">
                  <a:solidFill>
                    <a:srgbClr val="000000"/>
                  </a:solidFill>
                  <a:latin typeface="Arial Bold"/>
                  <a:hlinkClick r:id="rId4" action="ppaction://hlinksldjump"/>
                </a:rPr>
                <a:t>en</a:t>
              </a:r>
              <a:r>
                <a:rPr lang="en-US" sz="1800" u="sng" dirty="0">
                  <a:solidFill>
                    <a:srgbClr val="000000"/>
                  </a:solidFill>
                  <a:latin typeface="Arial Bold"/>
                  <a:hlinkClick r:id="rId4" action="ppaction://hlinksldjump"/>
                </a:rPr>
                <a:t> 2005 </a:t>
              </a:r>
            </a:p>
            <a:p>
              <a:pPr marL="0" lvl="0" indent="0" algn="l">
                <a:lnSpc>
                  <a:spcPts val="2340"/>
                </a:lnSpc>
              </a:pPr>
              <a:r>
                <a:rPr lang="en-US" sz="1800" u="sng" dirty="0">
                  <a:solidFill>
                    <a:srgbClr val="000000"/>
                  </a:solidFill>
                  <a:latin typeface="Arial Bold"/>
                  <a:hlinkClick r:id="rId5" action="ppaction://hlinksldjump"/>
                </a:rPr>
                <a:t>Le </a:t>
              </a:r>
              <a:r>
                <a:rPr lang="en-US" sz="1800" u="sng" dirty="0" err="1">
                  <a:solidFill>
                    <a:srgbClr val="000000"/>
                  </a:solidFill>
                  <a:latin typeface="Arial Bold"/>
                  <a:hlinkClick r:id="rId5" action="ppaction://hlinksldjump"/>
                </a:rPr>
                <a:t>traitement</a:t>
              </a:r>
              <a:r>
                <a:rPr lang="en-US" sz="1800" u="sng" dirty="0">
                  <a:solidFill>
                    <a:srgbClr val="000000"/>
                  </a:solidFill>
                  <a:latin typeface="Arial Bold"/>
                  <a:hlinkClick r:id="rId5" action="ppaction://hlinksldjump"/>
                </a:rPr>
                <a:t> des ravines : le </a:t>
              </a:r>
              <a:r>
                <a:rPr lang="en-US" sz="1800" u="sng" dirty="0" err="1">
                  <a:solidFill>
                    <a:srgbClr val="000000"/>
                  </a:solidFill>
                  <a:latin typeface="Arial Bold"/>
                  <a:hlinkClick r:id="rId5" action="ppaction://hlinksldjump"/>
                </a:rPr>
                <a:t>seuil</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en</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pierres</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sèches</a:t>
              </a:r>
              <a:endParaRPr lang="en-US" sz="1800" u="sng" dirty="0">
                <a:solidFill>
                  <a:srgbClr val="000000"/>
                </a:solidFill>
                <a:latin typeface="Arial Bold"/>
                <a:hlinkClick r:id="rId5" action="ppaction://hlinksldjump"/>
              </a:endParaRPr>
            </a:p>
            <a:p>
              <a:pPr marL="0" lvl="0" indent="0" algn="l">
                <a:lnSpc>
                  <a:spcPts val="2340"/>
                </a:lnSpc>
              </a:pPr>
              <a:r>
                <a:rPr lang="en-US" sz="1800" u="sng" dirty="0">
                  <a:solidFill>
                    <a:srgbClr val="000000"/>
                  </a:solidFill>
                  <a:latin typeface="Arial Bold"/>
                  <a:hlinkClick r:id="rId6" action="ppaction://hlinksldjump"/>
                </a:rPr>
                <a:t>Une ravine </a:t>
              </a:r>
              <a:r>
                <a:rPr lang="en-US" sz="1800" u="sng" dirty="0" err="1">
                  <a:solidFill>
                    <a:srgbClr val="000000"/>
                  </a:solidFill>
                  <a:latin typeface="Arial Bold"/>
                  <a:hlinkClick r:id="rId6" action="ppaction://hlinksldjump"/>
                </a:rPr>
                <a:t>en</a:t>
              </a:r>
              <a:r>
                <a:rPr lang="en-US" sz="1800" u="sng" dirty="0">
                  <a:solidFill>
                    <a:srgbClr val="000000"/>
                  </a:solidFill>
                  <a:latin typeface="Arial Bold"/>
                  <a:hlinkClick r:id="rId6" action="ppaction://hlinksldjump"/>
                </a:rPr>
                <a:t> incision </a:t>
              </a:r>
              <a:r>
                <a:rPr lang="en-US" sz="1800" u="sng" dirty="0" err="1">
                  <a:solidFill>
                    <a:srgbClr val="000000"/>
                  </a:solidFill>
                  <a:latin typeface="Arial Bold"/>
                  <a:hlinkClick r:id="rId6" action="ppaction://hlinksldjump"/>
                </a:rPr>
                <a:t>rapide</a:t>
              </a:r>
              <a:r>
                <a:rPr lang="en-US" sz="1800" u="sng" dirty="0">
                  <a:solidFill>
                    <a:srgbClr val="000000"/>
                  </a:solidFill>
                  <a:latin typeface="Arial Bold"/>
                  <a:hlinkClick r:id="rId6" action="ppaction://hlinksldjump"/>
                </a:rPr>
                <a:t> !</a:t>
              </a:r>
            </a:p>
            <a:p>
              <a:pPr marL="0" lvl="0" indent="0" algn="l">
                <a:lnSpc>
                  <a:spcPts val="2340"/>
                </a:lnSpc>
              </a:pPr>
              <a:r>
                <a:rPr lang="en-US" sz="1800" u="sng" dirty="0">
                  <a:solidFill>
                    <a:srgbClr val="000000"/>
                  </a:solidFill>
                  <a:latin typeface="Arial Bold"/>
                  <a:hlinkClick r:id="rId7" action="ppaction://hlinksldjump"/>
                </a:rPr>
                <a:t>En aval de la zone </a:t>
              </a:r>
              <a:r>
                <a:rPr lang="en-US" sz="1800" u="sng" dirty="0" err="1">
                  <a:solidFill>
                    <a:srgbClr val="000000"/>
                  </a:solidFill>
                  <a:latin typeface="Arial Bold"/>
                  <a:hlinkClick r:id="rId7" action="ppaction://hlinksldjump"/>
                </a:rPr>
                <a:t>en</a:t>
              </a:r>
              <a:r>
                <a:rPr lang="en-US" sz="1800" u="sng" dirty="0">
                  <a:solidFill>
                    <a:srgbClr val="000000"/>
                  </a:solidFill>
                  <a:latin typeface="Arial Bold"/>
                  <a:hlinkClick r:id="rId7" action="ppaction://hlinksldjump"/>
                </a:rPr>
                <a:t> incision </a:t>
              </a:r>
              <a:r>
                <a:rPr lang="en-US" sz="1800" u="sng" dirty="0" err="1">
                  <a:solidFill>
                    <a:srgbClr val="000000"/>
                  </a:solidFill>
                  <a:latin typeface="Arial Bold"/>
                  <a:hlinkClick r:id="rId7" action="ppaction://hlinksldjump"/>
                </a:rPr>
                <a:t>rapide</a:t>
              </a:r>
              <a:endParaRPr lang="en-US" sz="1800" u="sng" dirty="0">
                <a:solidFill>
                  <a:srgbClr val="000000"/>
                </a:solidFill>
                <a:latin typeface="Arial Bold"/>
                <a:hlinkClick r:id="rId7" action="ppaction://hlinksldjump"/>
              </a:endParaRPr>
            </a:p>
          </p:txBody>
        </p:sp>
      </p:grpSp>
      <p:sp>
        <p:nvSpPr>
          <p:cNvPr id="7" name="Freeform 7" descr="055Fonds-Verrettes-exp_38"/>
          <p:cNvSpPr/>
          <p:nvPr/>
        </p:nvSpPr>
        <p:spPr>
          <a:xfrm>
            <a:off x="9347694" y="0"/>
            <a:ext cx="8940306" cy="10287000"/>
          </a:xfrm>
          <a:custGeom>
            <a:avLst/>
            <a:gdLst/>
            <a:ahLst/>
            <a:cxnLst/>
            <a:rect l="l" t="t" r="r" b="b"/>
            <a:pathLst>
              <a:path w="8940306" h="10287000">
                <a:moveTo>
                  <a:pt x="0" y="0"/>
                </a:moveTo>
                <a:lnTo>
                  <a:pt x="8940306" y="0"/>
                </a:lnTo>
                <a:lnTo>
                  <a:pt x="8940306" y="10287000"/>
                </a:lnTo>
                <a:lnTo>
                  <a:pt x="0" y="10287000"/>
                </a:lnTo>
                <a:lnTo>
                  <a:pt x="0" y="0"/>
                </a:lnTo>
                <a:close/>
              </a:path>
            </a:pathLst>
          </a:custGeom>
          <a:blipFill>
            <a:blip r:embed="rId8"/>
            <a:stretch>
              <a:fillRect l="-34274" r="-19959"/>
            </a:stretch>
          </a:blipFill>
        </p:spPr>
        <p:txBody>
          <a:bodyPr/>
          <a:lstStyle/>
          <a:p>
            <a:endParaRPr lang="fr-FR"/>
          </a:p>
        </p:txBody>
      </p:sp>
      <p:sp>
        <p:nvSpPr>
          <p:cNvPr id="8" name="AutoShape 8"/>
          <p:cNvSpPr/>
          <p:nvPr/>
        </p:nvSpPr>
        <p:spPr>
          <a:xfrm>
            <a:off x="0" y="10096500"/>
            <a:ext cx="18288000" cy="0"/>
          </a:xfrm>
          <a:prstGeom prst="line">
            <a:avLst/>
          </a:prstGeom>
          <a:ln w="190500" cap="flat">
            <a:solidFill>
              <a:srgbClr val="555E40"/>
            </a:solidFill>
            <a:prstDash val="solid"/>
            <a:headEnd type="none" w="sm" len="sm"/>
            <a:tailEnd type="none" w="sm" len="sm"/>
          </a:ln>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3961"/>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1511449" y="633983"/>
            <a:ext cx="6012689" cy="9019034"/>
            <a:chOff x="0" y="0"/>
            <a:chExt cx="6350000" cy="9525000"/>
          </a:xfrm>
        </p:grpSpPr>
        <p:sp>
          <p:nvSpPr>
            <p:cNvPr id="3" name="Freeform 3" descr="DSCN261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389" r="-6886"/>
              </a:stretch>
            </a:blipFill>
          </p:spPr>
          <p:txBody>
            <a:bodyPr/>
            <a:lstStyle/>
            <a:p>
              <a:endParaRPr lang="fr-FR"/>
            </a:p>
          </p:txBody>
        </p:sp>
      </p:grpSp>
      <p:grpSp>
        <p:nvGrpSpPr>
          <p:cNvPr id="4" name="Group 4"/>
          <p:cNvGrpSpPr/>
          <p:nvPr/>
        </p:nvGrpSpPr>
        <p:grpSpPr>
          <a:xfrm>
            <a:off x="5190300" y="633983"/>
            <a:ext cx="6012689" cy="9019034"/>
            <a:chOff x="0" y="0"/>
            <a:chExt cx="6350000" cy="9525000"/>
          </a:xfrm>
        </p:grpSpPr>
        <p:sp>
          <p:nvSpPr>
            <p:cNvPr id="5" name="Freeform 5" descr="DSCN261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898" r="-11377"/>
              </a:stretch>
            </a:blipFill>
          </p:spPr>
          <p:txBody>
            <a:bodyPr/>
            <a:lstStyle/>
            <a:p>
              <a:endParaRPr lang="fr-F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1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5279231" y="-7144"/>
            <a:ext cx="7729537" cy="10301288"/>
            <a:chOff x="0" y="0"/>
            <a:chExt cx="7328747" cy="9767147"/>
          </a:xfrm>
        </p:grpSpPr>
        <p:sp>
          <p:nvSpPr>
            <p:cNvPr id="3" name="Freeform 3" descr="DSCN2620"/>
            <p:cNvSpPr/>
            <p:nvPr/>
          </p:nvSpPr>
          <p:spPr>
            <a:xfrm>
              <a:off x="6731" y="6731"/>
              <a:ext cx="7315200" cy="9753600"/>
            </a:xfrm>
            <a:custGeom>
              <a:avLst/>
              <a:gdLst/>
              <a:ahLst/>
              <a:cxnLst/>
              <a:rect l="l" t="t" r="r" b="b"/>
              <a:pathLst>
                <a:path w="7315200" h="9753600">
                  <a:moveTo>
                    <a:pt x="0" y="0"/>
                  </a:moveTo>
                  <a:lnTo>
                    <a:pt x="7315200" y="0"/>
                  </a:lnTo>
                  <a:lnTo>
                    <a:pt x="7315200" y="9753600"/>
                  </a:lnTo>
                  <a:lnTo>
                    <a:pt x="0" y="9753600"/>
                  </a:lnTo>
                  <a:close/>
                </a:path>
              </a:pathLst>
            </a:custGeom>
            <a:blipFill>
              <a:blip r:embed="rId2"/>
              <a:stretch>
                <a:fillRect l="-92" t="-92" r="-93" b="-93"/>
              </a:stretch>
            </a:blipFill>
          </p:spPr>
          <p:txBody>
            <a:bodyPr/>
            <a:lstStyle/>
            <a:p>
              <a:endParaRPr lang="fr-F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1"/>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2"/>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7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F3EA7D7-9647-CD2E-168D-906362B1207C}"/>
              </a:ext>
            </a:extLst>
          </p:cNvPr>
          <p:cNvSpPr txBox="1"/>
          <p:nvPr/>
        </p:nvSpPr>
        <p:spPr>
          <a:xfrm>
            <a:off x="2987316" y="715009"/>
            <a:ext cx="12637404" cy="7525137"/>
          </a:xfrm>
          <a:prstGeom prst="rect">
            <a:avLst/>
          </a:prstGeom>
          <a:noFill/>
        </p:spPr>
        <p:txBody>
          <a:bodyPr wrap="square" rtlCol="0">
            <a:spAutoFit/>
          </a:bodyPr>
          <a:lstStyle/>
          <a:p>
            <a:pPr algn="ctr"/>
            <a:r>
              <a:rPr lang="fr-FR" sz="3000" b="1" dirty="0"/>
              <a:t>Comment évaluer un projet ?</a:t>
            </a:r>
          </a:p>
          <a:p>
            <a:endParaRPr lang="fr-FR" sz="2100" dirty="0"/>
          </a:p>
          <a:p>
            <a:endParaRPr lang="fr-FR" sz="2100" dirty="0"/>
          </a:p>
          <a:p>
            <a:r>
              <a:rPr lang="fr-FR" sz="2400" dirty="0"/>
              <a:t>En général, évaluer un projet consiste surtout à analyser la pertinence des choix techniques et de la démarche participative, en se référant pour cela aux documents méthodologiques préconisés par le bailleur de fonds.</a:t>
            </a:r>
          </a:p>
          <a:p>
            <a:endParaRPr lang="fr-FR" sz="2400" dirty="0"/>
          </a:p>
          <a:p>
            <a:r>
              <a:rPr lang="fr-FR" sz="2400" dirty="0"/>
              <a:t>Mais ici la réussite du projet aurait surtout nécessité un art de faire différent, un art que l’auteur avait lui-même pratiqué en tant qu’ingénieur en France, dans les Alpes, et </a:t>
            </a:r>
            <a:r>
              <a:rPr lang="fr-FR" sz="2400"/>
              <a:t>qu’il avait </a:t>
            </a:r>
            <a:r>
              <a:rPr lang="fr-FR" sz="2400" dirty="0"/>
              <a:t>retrouvé dans le projet d’UEPLM de Gros Morne. Un art de faire dont la mise en œuvre nécessite une organisation du projet différente de celle rencontrée en 2005 à Marmelade. Mais voilà, une évaluation n’est pas censée porter sur ces aspects et, de toute façon, il n’aurait pas été possible de changer l’orientation d’un projet en cours de réalisation.</a:t>
            </a:r>
          </a:p>
          <a:p>
            <a:endParaRPr lang="fr-FR" sz="2400" dirty="0"/>
          </a:p>
          <a:p>
            <a:r>
              <a:rPr lang="fr-FR" sz="2400" dirty="0"/>
              <a:t>Une évolution dans ces domaines de l’art de faire et du dispositif projet, ce n’est pas à l’échelle d’un projet. Elle nécessite le temps long, celui qu'il faut pour pouvoir utiliser une démarche comparative, pour être familiarisé avec les projets « artisanaux » et pour prendre du recul par rapport aux évidences des projets relevant du management moderne. Une fois le changement de paradigme acquis, l’évaluation prend de nouveau sens.</a:t>
            </a:r>
          </a:p>
          <a:p>
            <a:endParaRPr lang="fr-FR" sz="2700" dirty="0"/>
          </a:p>
        </p:txBody>
      </p:sp>
    </p:spTree>
    <p:extLst>
      <p:ext uri="{BB962C8B-B14F-4D97-AF65-F5344CB8AC3E}">
        <p14:creationId xmlns:p14="http://schemas.microsoft.com/office/powerpoint/2010/main" val="342169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8595795" y="542729"/>
            <a:ext cx="9224141" cy="9224141"/>
            <a:chOff x="0" y="0"/>
            <a:chExt cx="6350000" cy="6350000"/>
          </a:xfrm>
        </p:grpSpPr>
        <p:sp>
          <p:nvSpPr>
            <p:cNvPr id="3" name="Freeform 3" descr="DSC0475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5960" r="-18108"/>
              </a:stretch>
            </a:blipFill>
          </p:spPr>
          <p:txBody>
            <a:bodyPr/>
            <a:lstStyle/>
            <a:p>
              <a:endParaRPr lang="fr-FR"/>
            </a:p>
          </p:txBody>
        </p:sp>
      </p:grpSp>
      <p:grpSp>
        <p:nvGrpSpPr>
          <p:cNvPr id="4" name="Group 4"/>
          <p:cNvGrpSpPr/>
          <p:nvPr/>
        </p:nvGrpSpPr>
        <p:grpSpPr>
          <a:xfrm>
            <a:off x="466199" y="520129"/>
            <a:ext cx="7641938" cy="9246742"/>
            <a:chOff x="0" y="0"/>
            <a:chExt cx="2585051" cy="3127910"/>
          </a:xfrm>
        </p:grpSpPr>
        <p:sp>
          <p:nvSpPr>
            <p:cNvPr id="5" name="Freeform 5"/>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BBD187"/>
            </a:solidFill>
          </p:spPr>
          <p:txBody>
            <a:bodyPr/>
            <a:lstStyle/>
            <a:p>
              <a:endParaRPr lang="fr-FR"/>
            </a:p>
          </p:txBody>
        </p:sp>
      </p:grpSp>
      <p:sp>
        <p:nvSpPr>
          <p:cNvPr id="6" name="TextBox 6"/>
          <p:cNvSpPr txBox="1"/>
          <p:nvPr/>
        </p:nvSpPr>
        <p:spPr>
          <a:xfrm>
            <a:off x="1329579" y="2086469"/>
            <a:ext cx="5915179" cy="5648325"/>
          </a:xfrm>
          <a:prstGeom prst="rect">
            <a:avLst/>
          </a:prstGeom>
        </p:spPr>
        <p:txBody>
          <a:bodyPr lIns="0" tIns="0" rIns="0" bIns="0" rtlCol="0" anchor="t">
            <a:spAutoFit/>
          </a:bodyPr>
          <a:lstStyle/>
          <a:p>
            <a:pPr marL="0" lvl="0" indent="0" algn="l">
              <a:lnSpc>
                <a:spcPts val="4878"/>
              </a:lnSpc>
            </a:pPr>
            <a:r>
              <a:rPr lang="en-US" sz="4065" u="none">
                <a:solidFill>
                  <a:srgbClr val="000000"/>
                </a:solidFill>
                <a:latin typeface="Arial"/>
              </a:rPr>
              <a:t>La ravine à droite sur la photo s’est incisée récemment dans les matériaux meubles du versant. Celle située plus à gauche risque fort de suivre son exemple, son armature ligneuse ayant disparue.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55B4A"/>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55B4A"/>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55B4A"/>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55B4A"/>
            </a:solidFill>
            <a:prstDash val="solid"/>
            <a:headEnd type="none" w="sm" len="sm"/>
            <a:tailEnd type="none" w="sm" len="sm"/>
          </a:ln>
        </p:spPr>
        <p:txBody>
          <a:bodyPr/>
          <a:lstStyle/>
          <a:p>
            <a:endParaRPr lang="fr-FR"/>
          </a:p>
        </p:txBody>
      </p:sp>
      <p:sp>
        <p:nvSpPr>
          <p:cNvPr id="6" name="TextBox 6"/>
          <p:cNvSpPr txBox="1"/>
          <p:nvPr/>
        </p:nvSpPr>
        <p:spPr>
          <a:xfrm>
            <a:off x="1308716" y="2924175"/>
            <a:ext cx="5015881" cy="4950266"/>
          </a:xfrm>
          <a:prstGeom prst="rect">
            <a:avLst/>
          </a:prstGeom>
        </p:spPr>
        <p:txBody>
          <a:bodyPr wrap="square" lIns="0" tIns="0" rIns="0" bIns="0" rtlCol="0" anchor="t">
            <a:spAutoFit/>
          </a:bodyPr>
          <a:lstStyle/>
          <a:p>
            <a:pPr marL="0" lvl="0" indent="0" algn="l">
              <a:lnSpc>
                <a:spcPts val="6468"/>
              </a:lnSpc>
            </a:pPr>
            <a:r>
              <a:rPr lang="en-US" sz="5390" dirty="0">
                <a:solidFill>
                  <a:srgbClr val="000000"/>
                </a:solidFill>
                <a:latin typeface="Arial"/>
              </a:rPr>
              <a:t>Gros plan </a:t>
            </a:r>
            <a:r>
              <a:rPr lang="en-US" sz="5390" dirty="0" err="1">
                <a:solidFill>
                  <a:srgbClr val="000000"/>
                </a:solidFill>
                <a:latin typeface="Arial"/>
              </a:rPr>
              <a:t>d’une</a:t>
            </a:r>
            <a:r>
              <a:rPr lang="en-US" sz="5390" dirty="0">
                <a:solidFill>
                  <a:srgbClr val="000000"/>
                </a:solidFill>
                <a:latin typeface="Arial"/>
              </a:rPr>
              <a:t> zone </a:t>
            </a:r>
            <a:r>
              <a:rPr lang="en-US" sz="5390" dirty="0" err="1">
                <a:solidFill>
                  <a:srgbClr val="000000"/>
                </a:solidFill>
                <a:latin typeface="Arial"/>
              </a:rPr>
              <a:t>aménagée</a:t>
            </a:r>
            <a:r>
              <a:rPr lang="en-US" sz="5390" dirty="0">
                <a:solidFill>
                  <a:srgbClr val="000000"/>
                </a:solidFill>
                <a:latin typeface="Arial"/>
              </a:rPr>
              <a:t> par un </a:t>
            </a:r>
            <a:r>
              <a:rPr lang="en-US" sz="5390" dirty="0" err="1">
                <a:solidFill>
                  <a:srgbClr val="000000"/>
                </a:solidFill>
                <a:latin typeface="Arial"/>
              </a:rPr>
              <a:t>projet</a:t>
            </a:r>
            <a:r>
              <a:rPr lang="en-US" sz="5390" dirty="0">
                <a:solidFill>
                  <a:srgbClr val="000000"/>
                </a:solidFill>
                <a:latin typeface="Arial"/>
              </a:rPr>
              <a:t> de </a:t>
            </a:r>
            <a:r>
              <a:rPr lang="en-US" sz="5390" dirty="0" err="1">
                <a:solidFill>
                  <a:srgbClr val="000000"/>
                </a:solidFill>
                <a:latin typeface="Arial"/>
              </a:rPr>
              <a:t>création</a:t>
            </a:r>
            <a:r>
              <a:rPr lang="en-US" sz="5390" dirty="0">
                <a:solidFill>
                  <a:srgbClr val="000000"/>
                </a:solidFill>
                <a:latin typeface="Arial"/>
              </a:rPr>
              <a:t> de </a:t>
            </a:r>
            <a:r>
              <a:rPr lang="en-US" sz="5390" dirty="0" err="1">
                <a:solidFill>
                  <a:srgbClr val="000000"/>
                </a:solidFill>
                <a:latin typeface="Arial"/>
              </a:rPr>
              <a:t>haies</a:t>
            </a:r>
            <a:r>
              <a:rPr lang="en-US" sz="5390" dirty="0">
                <a:solidFill>
                  <a:srgbClr val="000000"/>
                </a:solidFill>
                <a:latin typeface="Arial"/>
              </a:rPr>
              <a:t> vives </a:t>
            </a:r>
            <a:r>
              <a:rPr lang="en-US" sz="5390" dirty="0" err="1">
                <a:solidFill>
                  <a:srgbClr val="000000"/>
                </a:solidFill>
                <a:latin typeface="Arial"/>
              </a:rPr>
              <a:t>ancien</a:t>
            </a:r>
            <a:r>
              <a:rPr lang="en-US" sz="5390" dirty="0">
                <a:solidFill>
                  <a:srgbClr val="000000"/>
                </a:solidFill>
                <a:latin typeface="Arial"/>
              </a:rPr>
              <a:t>.</a:t>
            </a:r>
          </a:p>
        </p:txBody>
      </p:sp>
      <p:grpSp>
        <p:nvGrpSpPr>
          <p:cNvPr id="7" name="Group 7"/>
          <p:cNvGrpSpPr/>
          <p:nvPr/>
        </p:nvGrpSpPr>
        <p:grpSpPr>
          <a:xfrm>
            <a:off x="6679229" y="1141206"/>
            <a:ext cx="11608770" cy="7065593"/>
            <a:chOff x="0" y="0"/>
            <a:chExt cx="10433050" cy="6350000"/>
          </a:xfrm>
        </p:grpSpPr>
        <p:sp>
          <p:nvSpPr>
            <p:cNvPr id="8" name="Freeform 8" descr="DSC0395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9" b="-9533"/>
              </a:stretch>
            </a:blipFill>
          </p:spPr>
          <p:txBody>
            <a:bodyPr/>
            <a:lstStyle/>
            <a:p>
              <a:endParaRPr lang="fr-F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52399" y="419100"/>
            <a:ext cx="11302677" cy="9448800"/>
            <a:chOff x="0" y="0"/>
            <a:chExt cx="6350000" cy="6349975"/>
          </a:xfrm>
        </p:grpSpPr>
        <p:sp>
          <p:nvSpPr>
            <p:cNvPr id="3" name="Freeform 3" descr="DSC0395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8510" r="-25531"/>
              </a:stretch>
            </a:blipFill>
          </p:spPr>
          <p:txBody>
            <a:bodyPr/>
            <a:lstStyle/>
            <a:p>
              <a:endParaRPr lang="fr-FR" noProof="0" dirty="0"/>
            </a:p>
          </p:txBody>
        </p:sp>
      </p:grpSp>
      <p:sp>
        <p:nvSpPr>
          <p:cNvPr id="4" name="TextBox 4"/>
          <p:cNvSpPr txBox="1"/>
          <p:nvPr/>
        </p:nvSpPr>
        <p:spPr>
          <a:xfrm>
            <a:off x="11664067" y="3990975"/>
            <a:ext cx="4115503" cy="2181225"/>
          </a:xfrm>
          <a:prstGeom prst="rect">
            <a:avLst/>
          </a:prstGeom>
        </p:spPr>
        <p:txBody>
          <a:bodyPr lIns="0" tIns="0" rIns="0" bIns="0" rtlCol="0" anchor="t">
            <a:spAutoFit/>
          </a:bodyPr>
          <a:lstStyle/>
          <a:p>
            <a:pPr marL="0" lvl="0" indent="0" algn="ctr">
              <a:lnSpc>
                <a:spcPts val="4200"/>
              </a:lnSpc>
            </a:pPr>
            <a:r>
              <a:rPr lang="fr-FR" sz="3000" noProof="0" dirty="0">
                <a:solidFill>
                  <a:srgbClr val="000000"/>
                </a:solidFill>
                <a:latin typeface="Arial"/>
              </a:rPr>
              <a:t>Il ne subsiste pas grand-chose de ces haies vives implantées par un projet.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3952"/>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20681" b="-8923"/>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233C1A"/>
            </a:solidFill>
          </p:spPr>
          <p:txBody>
            <a:bodyPr/>
            <a:lstStyle/>
            <a:p>
              <a:endParaRPr lang="fr-FR"/>
            </a:p>
          </p:txBody>
        </p:sp>
      </p:grpSp>
      <p:sp>
        <p:nvSpPr>
          <p:cNvPr id="5" name="TextBox 5"/>
          <p:cNvSpPr txBox="1"/>
          <p:nvPr/>
        </p:nvSpPr>
        <p:spPr>
          <a:xfrm>
            <a:off x="1028700" y="652782"/>
            <a:ext cx="10411060" cy="1343894"/>
          </a:xfrm>
          <a:prstGeom prst="rect">
            <a:avLst/>
          </a:prstGeom>
        </p:spPr>
        <p:txBody>
          <a:bodyPr lIns="0" tIns="0" rIns="0" bIns="0" rtlCol="0" anchor="t">
            <a:spAutoFit/>
          </a:bodyPr>
          <a:lstStyle/>
          <a:p>
            <a:pPr marL="0" lvl="0" indent="0" algn="l">
              <a:lnSpc>
                <a:spcPts val="3567"/>
              </a:lnSpc>
              <a:spcBef>
                <a:spcPct val="0"/>
              </a:spcBef>
            </a:pPr>
            <a:r>
              <a:rPr lang="en-US" sz="2547" dirty="0">
                <a:solidFill>
                  <a:srgbClr val="000000"/>
                </a:solidFill>
                <a:latin typeface="Arial"/>
              </a:rPr>
              <a:t>Vestiges de </a:t>
            </a:r>
            <a:r>
              <a:rPr lang="en-US" sz="2547" dirty="0" err="1">
                <a:solidFill>
                  <a:srgbClr val="000000"/>
                </a:solidFill>
                <a:latin typeface="Arial"/>
              </a:rPr>
              <a:t>haies</a:t>
            </a:r>
            <a:r>
              <a:rPr lang="en-US" sz="2547" dirty="0">
                <a:solidFill>
                  <a:srgbClr val="000000"/>
                </a:solidFill>
                <a:latin typeface="Arial"/>
              </a:rPr>
              <a:t> vives </a:t>
            </a:r>
            <a:r>
              <a:rPr lang="en-US" sz="2547" dirty="0" err="1">
                <a:solidFill>
                  <a:srgbClr val="000000"/>
                </a:solidFill>
                <a:latin typeface="Arial"/>
              </a:rPr>
              <a:t>installées</a:t>
            </a:r>
            <a:r>
              <a:rPr lang="en-US" sz="2547" dirty="0">
                <a:solidFill>
                  <a:srgbClr val="000000"/>
                </a:solidFill>
                <a:latin typeface="Arial"/>
              </a:rPr>
              <a:t> par un </a:t>
            </a:r>
            <a:r>
              <a:rPr lang="en-US" sz="2547" dirty="0" err="1">
                <a:solidFill>
                  <a:srgbClr val="000000"/>
                </a:solidFill>
                <a:latin typeface="Arial"/>
              </a:rPr>
              <a:t>projet</a:t>
            </a:r>
            <a:r>
              <a:rPr lang="en-US" sz="2547" dirty="0">
                <a:solidFill>
                  <a:srgbClr val="000000"/>
                </a:solidFill>
                <a:latin typeface="Arial"/>
              </a:rPr>
              <a:t> sur des versants </a:t>
            </a:r>
            <a:r>
              <a:rPr lang="en-US" sz="2547" dirty="0" err="1">
                <a:solidFill>
                  <a:srgbClr val="000000"/>
                </a:solidFill>
                <a:latin typeface="Arial"/>
              </a:rPr>
              <a:t>pentus</a:t>
            </a:r>
            <a:r>
              <a:rPr lang="en-US" sz="2547" dirty="0">
                <a:solidFill>
                  <a:srgbClr val="000000"/>
                </a:solidFill>
                <a:latin typeface="Arial"/>
              </a:rPr>
              <a:t> </a:t>
            </a:r>
            <a:r>
              <a:rPr lang="en-US" sz="2547" dirty="0" err="1">
                <a:solidFill>
                  <a:srgbClr val="000000"/>
                </a:solidFill>
                <a:latin typeface="Arial"/>
              </a:rPr>
              <a:t>où</a:t>
            </a:r>
            <a:r>
              <a:rPr lang="en-US" sz="2547" dirty="0">
                <a:solidFill>
                  <a:srgbClr val="000000"/>
                </a:solidFill>
                <a:latin typeface="Arial"/>
              </a:rPr>
              <a:t> le </a:t>
            </a:r>
            <a:r>
              <a:rPr lang="en-US" sz="2547" dirty="0" err="1">
                <a:solidFill>
                  <a:srgbClr val="000000"/>
                </a:solidFill>
                <a:latin typeface="Arial"/>
              </a:rPr>
              <a:t>décapage</a:t>
            </a:r>
            <a:r>
              <a:rPr lang="en-US" sz="2547" dirty="0">
                <a:solidFill>
                  <a:srgbClr val="000000"/>
                </a:solidFill>
                <a:latin typeface="Arial"/>
              </a:rPr>
              <a:t> par </a:t>
            </a:r>
            <a:r>
              <a:rPr lang="en-US" sz="2547" dirty="0" err="1">
                <a:solidFill>
                  <a:srgbClr val="000000"/>
                </a:solidFill>
                <a:latin typeface="Arial"/>
              </a:rPr>
              <a:t>l’érosion</a:t>
            </a:r>
            <a:r>
              <a:rPr lang="en-US" sz="2547" dirty="0">
                <a:solidFill>
                  <a:srgbClr val="000000"/>
                </a:solidFill>
                <a:latin typeface="Arial"/>
              </a:rPr>
              <a:t> </a:t>
            </a:r>
            <a:r>
              <a:rPr lang="en-US" sz="2547" dirty="0" err="1">
                <a:solidFill>
                  <a:srgbClr val="000000"/>
                </a:solidFill>
                <a:latin typeface="Arial"/>
              </a:rPr>
              <a:t>aratoire</a:t>
            </a:r>
            <a:r>
              <a:rPr lang="en-US" sz="2547" dirty="0">
                <a:solidFill>
                  <a:srgbClr val="000000"/>
                </a:solidFill>
                <a:latin typeface="Arial"/>
              </a:rPr>
              <a:t> est important, </a:t>
            </a:r>
            <a:r>
              <a:rPr lang="en-US" sz="2547" dirty="0" err="1">
                <a:solidFill>
                  <a:srgbClr val="000000"/>
                </a:solidFill>
                <a:latin typeface="Arial"/>
              </a:rPr>
              <a:t>compte</a:t>
            </a:r>
            <a:r>
              <a:rPr lang="en-US" sz="2547" dirty="0">
                <a:solidFill>
                  <a:srgbClr val="000000"/>
                </a:solidFill>
                <a:latin typeface="Arial"/>
              </a:rPr>
              <a:t> </a:t>
            </a:r>
            <a:r>
              <a:rPr lang="en-US" sz="2547" dirty="0" err="1">
                <a:solidFill>
                  <a:srgbClr val="000000"/>
                </a:solidFill>
                <a:latin typeface="Arial"/>
              </a:rPr>
              <a:t>tenu</a:t>
            </a:r>
            <a:r>
              <a:rPr lang="en-US" sz="2547" dirty="0">
                <a:solidFill>
                  <a:srgbClr val="000000"/>
                </a:solidFill>
                <a:latin typeface="Arial"/>
              </a:rPr>
              <a:t> de la </a:t>
            </a:r>
            <a:r>
              <a:rPr lang="en-US" sz="2547" dirty="0" err="1">
                <a:solidFill>
                  <a:srgbClr val="000000"/>
                </a:solidFill>
                <a:latin typeface="Arial"/>
              </a:rPr>
              <a:t>pente</a:t>
            </a:r>
            <a:r>
              <a:rPr lang="en-US" sz="2547" dirty="0">
                <a:solidFill>
                  <a:srgbClr val="000000"/>
                </a:solidFill>
                <a:latin typeface="Arial"/>
              </a:rPr>
              <a:t> du versant.</a:t>
            </a:r>
          </a:p>
        </p:txBody>
      </p:sp>
      <p:sp>
        <p:nvSpPr>
          <p:cNvPr id="6" name="TextBox 6"/>
          <p:cNvSpPr txBox="1"/>
          <p:nvPr/>
        </p:nvSpPr>
        <p:spPr>
          <a:xfrm>
            <a:off x="14928004" y="6625590"/>
            <a:ext cx="2430399" cy="2632710"/>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6E6E6"/>
                </a:solidFill>
                <a:latin typeface="Arial"/>
              </a:rPr>
              <a:t>Parfois, il est difficile de distinguer vestiges de haies vives implantée par un projet et haies vives paysannes servant de clôture.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7874880" y="1614054"/>
            <a:ext cx="9600898" cy="2842125"/>
          </a:xfrm>
          <a:prstGeom prst="rect">
            <a:avLst/>
          </a:prstGeom>
        </p:spPr>
        <p:txBody>
          <a:bodyPr lIns="0" tIns="0" rIns="0" bIns="0" rtlCol="0" anchor="t">
            <a:spAutoFit/>
          </a:bodyPr>
          <a:lstStyle/>
          <a:p>
            <a:pPr marL="0" lvl="0" indent="0" algn="l">
              <a:lnSpc>
                <a:spcPts val="2845"/>
              </a:lnSpc>
            </a:pPr>
            <a:r>
              <a:rPr lang="en-US" sz="2032" dirty="0" err="1">
                <a:solidFill>
                  <a:srgbClr val="000000"/>
                </a:solidFill>
                <a:latin typeface="Arial"/>
              </a:rPr>
              <a:t>L’observation</a:t>
            </a:r>
            <a:r>
              <a:rPr lang="en-US" sz="2032" dirty="0">
                <a:solidFill>
                  <a:srgbClr val="000000"/>
                </a:solidFill>
                <a:latin typeface="Arial"/>
              </a:rPr>
              <a:t> </a:t>
            </a:r>
            <a:r>
              <a:rPr lang="en-US" sz="2032" dirty="0" err="1">
                <a:solidFill>
                  <a:srgbClr val="000000"/>
                </a:solidFill>
                <a:latin typeface="Arial"/>
              </a:rPr>
              <a:t>d’aménagements</a:t>
            </a:r>
            <a:r>
              <a:rPr lang="en-US" sz="2032" dirty="0">
                <a:solidFill>
                  <a:srgbClr val="000000"/>
                </a:solidFill>
                <a:latin typeface="Arial"/>
              </a:rPr>
              <a:t> de versants (</a:t>
            </a:r>
            <a:r>
              <a:rPr lang="en-US" sz="2032" dirty="0" err="1">
                <a:solidFill>
                  <a:srgbClr val="000000"/>
                </a:solidFill>
                <a:latin typeface="Arial"/>
              </a:rPr>
              <a:t>murettes</a:t>
            </a:r>
            <a:r>
              <a:rPr lang="en-US" sz="2032" dirty="0">
                <a:solidFill>
                  <a:srgbClr val="000000"/>
                </a:solidFill>
                <a:latin typeface="Arial"/>
              </a:rPr>
              <a:t> </a:t>
            </a:r>
            <a:r>
              <a:rPr lang="en-US" sz="2032" dirty="0" err="1">
                <a:solidFill>
                  <a:srgbClr val="000000"/>
                </a:solidFill>
                <a:latin typeface="Arial"/>
              </a:rPr>
              <a:t>en</a:t>
            </a:r>
            <a:r>
              <a:rPr lang="en-US" sz="2032" dirty="0">
                <a:solidFill>
                  <a:srgbClr val="000000"/>
                </a:solidFill>
                <a:latin typeface="Arial"/>
              </a:rPr>
              <a:t> </a:t>
            </a:r>
            <a:r>
              <a:rPr lang="en-US" sz="2032" dirty="0" err="1">
                <a:solidFill>
                  <a:srgbClr val="000000"/>
                </a:solidFill>
                <a:latin typeface="Arial"/>
              </a:rPr>
              <a:t>pierres</a:t>
            </a:r>
            <a:r>
              <a:rPr lang="en-US" sz="2032" dirty="0">
                <a:solidFill>
                  <a:srgbClr val="000000"/>
                </a:solidFill>
                <a:latin typeface="Arial"/>
              </a:rPr>
              <a:t> </a:t>
            </a:r>
            <a:r>
              <a:rPr lang="en-US" sz="2032" dirty="0" err="1">
                <a:solidFill>
                  <a:srgbClr val="000000"/>
                </a:solidFill>
                <a:latin typeface="Arial"/>
              </a:rPr>
              <a:t>sèches</a:t>
            </a:r>
            <a:r>
              <a:rPr lang="en-US" sz="2032" dirty="0">
                <a:solidFill>
                  <a:srgbClr val="000000"/>
                </a:solidFill>
                <a:latin typeface="Arial"/>
              </a:rPr>
              <a:t>, cordons </a:t>
            </a:r>
            <a:r>
              <a:rPr lang="en-US" sz="2032" dirty="0" err="1">
                <a:solidFill>
                  <a:srgbClr val="000000"/>
                </a:solidFill>
                <a:latin typeface="Arial"/>
              </a:rPr>
              <a:t>végétaux</a:t>
            </a:r>
            <a:r>
              <a:rPr lang="en-US" sz="2032" dirty="0">
                <a:solidFill>
                  <a:srgbClr val="000000"/>
                </a:solidFill>
                <a:latin typeface="Arial"/>
              </a:rPr>
              <a:t>) qui </a:t>
            </a:r>
            <a:r>
              <a:rPr lang="en-US" sz="2032" dirty="0" err="1">
                <a:solidFill>
                  <a:srgbClr val="000000"/>
                </a:solidFill>
                <a:latin typeface="Arial"/>
              </a:rPr>
              <a:t>ont</a:t>
            </a:r>
            <a:r>
              <a:rPr lang="en-US" sz="2032" dirty="0">
                <a:solidFill>
                  <a:srgbClr val="000000"/>
                </a:solidFill>
                <a:latin typeface="Arial"/>
              </a:rPr>
              <a:t> </a:t>
            </a:r>
            <a:r>
              <a:rPr lang="en-US" sz="2032" dirty="0" err="1">
                <a:solidFill>
                  <a:srgbClr val="000000"/>
                </a:solidFill>
                <a:latin typeface="Arial"/>
              </a:rPr>
              <a:t>été</a:t>
            </a:r>
            <a:r>
              <a:rPr lang="en-US" sz="2032" dirty="0">
                <a:solidFill>
                  <a:srgbClr val="000000"/>
                </a:solidFill>
                <a:latin typeface="Arial"/>
              </a:rPr>
              <a:t> mis </a:t>
            </a:r>
            <a:r>
              <a:rPr lang="en-US" sz="2032" dirty="0" err="1">
                <a:solidFill>
                  <a:srgbClr val="000000"/>
                </a:solidFill>
                <a:latin typeface="Arial"/>
              </a:rPr>
              <a:t>en</a:t>
            </a:r>
            <a:r>
              <a:rPr lang="en-US" sz="2032" dirty="0">
                <a:solidFill>
                  <a:srgbClr val="000000"/>
                </a:solidFill>
                <a:latin typeface="Arial"/>
              </a:rPr>
              <a:t> place par des </a:t>
            </a:r>
            <a:r>
              <a:rPr lang="en-US" sz="2032" dirty="0" err="1">
                <a:solidFill>
                  <a:srgbClr val="000000"/>
                </a:solidFill>
                <a:latin typeface="Arial"/>
              </a:rPr>
              <a:t>projets</a:t>
            </a:r>
            <a:r>
              <a:rPr lang="en-US" sz="2032" dirty="0">
                <a:solidFill>
                  <a:srgbClr val="000000"/>
                </a:solidFill>
                <a:latin typeface="Arial"/>
              </a:rPr>
              <a:t> </a:t>
            </a:r>
            <a:r>
              <a:rPr lang="en-US" sz="2032" dirty="0" err="1">
                <a:solidFill>
                  <a:srgbClr val="000000"/>
                </a:solidFill>
                <a:latin typeface="Arial"/>
              </a:rPr>
              <a:t>récents</a:t>
            </a:r>
            <a:r>
              <a:rPr lang="en-US" sz="2032" dirty="0">
                <a:solidFill>
                  <a:srgbClr val="000000"/>
                </a:solidFill>
                <a:latin typeface="Arial"/>
              </a:rPr>
              <a:t> </a:t>
            </a:r>
            <a:r>
              <a:rPr lang="en-US" sz="2032" dirty="0" err="1">
                <a:solidFill>
                  <a:srgbClr val="000000"/>
                </a:solidFill>
                <a:latin typeface="Arial"/>
              </a:rPr>
              <a:t>permet</a:t>
            </a:r>
            <a:r>
              <a:rPr lang="en-US" sz="2032" dirty="0">
                <a:solidFill>
                  <a:srgbClr val="000000"/>
                </a:solidFill>
                <a:latin typeface="Arial"/>
              </a:rPr>
              <a:t> </a:t>
            </a:r>
            <a:r>
              <a:rPr lang="en-US" sz="2032" dirty="0" err="1">
                <a:solidFill>
                  <a:srgbClr val="000000"/>
                </a:solidFill>
                <a:latin typeface="Arial"/>
              </a:rPr>
              <a:t>d’identifier</a:t>
            </a:r>
            <a:r>
              <a:rPr lang="en-US" sz="2032" dirty="0">
                <a:solidFill>
                  <a:srgbClr val="000000"/>
                </a:solidFill>
                <a:latin typeface="Arial"/>
              </a:rPr>
              <a:t> les </a:t>
            </a:r>
            <a:r>
              <a:rPr lang="en-US" sz="2032" dirty="0" err="1">
                <a:solidFill>
                  <a:srgbClr val="000000"/>
                </a:solidFill>
                <a:latin typeface="Arial"/>
              </a:rPr>
              <a:t>stades</a:t>
            </a:r>
            <a:r>
              <a:rPr lang="en-US" sz="2032" dirty="0">
                <a:solidFill>
                  <a:srgbClr val="000000"/>
                </a:solidFill>
                <a:latin typeface="Arial"/>
              </a:rPr>
              <a:t> des </a:t>
            </a:r>
            <a:r>
              <a:rPr lang="en-US" sz="2032" dirty="0" err="1">
                <a:solidFill>
                  <a:srgbClr val="000000"/>
                </a:solidFill>
                <a:latin typeface="Arial"/>
              </a:rPr>
              <a:t>affouillements</a:t>
            </a:r>
            <a:r>
              <a:rPr lang="en-US" sz="2032" dirty="0">
                <a:solidFill>
                  <a:srgbClr val="000000"/>
                </a:solidFill>
                <a:latin typeface="Arial"/>
              </a:rPr>
              <a:t>.</a:t>
            </a:r>
          </a:p>
          <a:p>
            <a:pPr marL="0" lvl="0" indent="0" algn="l">
              <a:lnSpc>
                <a:spcPts val="2845"/>
              </a:lnSpc>
            </a:pPr>
            <a:endParaRPr lang="en-US" sz="2032" dirty="0">
              <a:solidFill>
                <a:srgbClr val="000000"/>
              </a:solidFill>
              <a:latin typeface="Arial"/>
            </a:endParaRPr>
          </a:p>
          <a:p>
            <a:pPr marL="0" lvl="0" indent="0" algn="l">
              <a:lnSpc>
                <a:spcPts val="2845"/>
              </a:lnSpc>
            </a:pPr>
            <a:r>
              <a:rPr lang="en-US" sz="2032" dirty="0">
                <a:solidFill>
                  <a:srgbClr val="000000"/>
                </a:solidFill>
                <a:latin typeface="Arial"/>
              </a:rPr>
              <a:t>Sur les versants </a:t>
            </a:r>
            <a:r>
              <a:rPr lang="en-US" sz="2032" dirty="0" err="1">
                <a:solidFill>
                  <a:srgbClr val="000000"/>
                </a:solidFill>
                <a:latin typeface="Arial"/>
              </a:rPr>
              <a:t>pentus</a:t>
            </a:r>
            <a:r>
              <a:rPr lang="en-US" sz="2032" dirty="0">
                <a:solidFill>
                  <a:srgbClr val="000000"/>
                </a:solidFill>
                <a:latin typeface="Arial"/>
              </a:rPr>
              <a:t>, </a:t>
            </a:r>
            <a:r>
              <a:rPr lang="en-US" sz="2032" dirty="0" err="1">
                <a:solidFill>
                  <a:srgbClr val="000000"/>
                </a:solidFill>
                <a:latin typeface="Arial"/>
              </a:rPr>
              <a:t>l’érosion</a:t>
            </a:r>
            <a:r>
              <a:rPr lang="en-US" sz="2032" dirty="0">
                <a:solidFill>
                  <a:srgbClr val="000000"/>
                </a:solidFill>
                <a:latin typeface="Arial"/>
              </a:rPr>
              <a:t> </a:t>
            </a:r>
            <a:r>
              <a:rPr lang="en-US" sz="2032" dirty="0" err="1">
                <a:solidFill>
                  <a:srgbClr val="000000"/>
                </a:solidFill>
                <a:latin typeface="Arial"/>
              </a:rPr>
              <a:t>aratoire</a:t>
            </a:r>
            <a:r>
              <a:rPr lang="en-US" sz="2032" dirty="0">
                <a:solidFill>
                  <a:srgbClr val="000000"/>
                </a:solidFill>
                <a:latin typeface="Arial"/>
              </a:rPr>
              <a:t> est </a:t>
            </a:r>
            <a:r>
              <a:rPr lang="en-US" sz="2032" dirty="0" err="1">
                <a:solidFill>
                  <a:srgbClr val="000000"/>
                </a:solidFill>
                <a:latin typeface="Arial"/>
              </a:rPr>
              <a:t>méconnue</a:t>
            </a:r>
            <a:r>
              <a:rPr lang="en-US" sz="2032" dirty="0">
                <a:solidFill>
                  <a:srgbClr val="000000"/>
                </a:solidFill>
                <a:latin typeface="Arial"/>
              </a:rPr>
              <a:t> par </a:t>
            </a:r>
            <a:r>
              <a:rPr lang="en-US" sz="2032" dirty="0" err="1">
                <a:solidFill>
                  <a:srgbClr val="000000"/>
                </a:solidFill>
                <a:latin typeface="Arial"/>
              </a:rPr>
              <a:t>ces</a:t>
            </a:r>
            <a:r>
              <a:rPr lang="en-US" sz="2032" dirty="0">
                <a:solidFill>
                  <a:srgbClr val="000000"/>
                </a:solidFill>
                <a:latin typeface="Arial"/>
              </a:rPr>
              <a:t> </a:t>
            </a:r>
            <a:r>
              <a:rPr lang="en-US" sz="2032" dirty="0" err="1">
                <a:solidFill>
                  <a:srgbClr val="000000"/>
                </a:solidFill>
                <a:latin typeface="Arial"/>
              </a:rPr>
              <a:t>projets</a:t>
            </a:r>
            <a:r>
              <a:rPr lang="en-US" sz="2032" dirty="0">
                <a:solidFill>
                  <a:srgbClr val="000000"/>
                </a:solidFill>
                <a:latin typeface="Arial"/>
              </a:rPr>
              <a:t>, </a:t>
            </a:r>
            <a:r>
              <a:rPr lang="en-US" sz="2032" dirty="0" err="1">
                <a:solidFill>
                  <a:srgbClr val="000000"/>
                </a:solidFill>
                <a:latin typeface="Arial"/>
              </a:rPr>
              <a:t>alors</a:t>
            </a:r>
            <a:r>
              <a:rPr lang="en-US" sz="2032" dirty="0">
                <a:solidFill>
                  <a:srgbClr val="000000"/>
                </a:solidFill>
                <a:latin typeface="Arial"/>
              </a:rPr>
              <a:t> </a:t>
            </a:r>
            <a:r>
              <a:rPr lang="en-US" sz="2032" dirty="0" err="1">
                <a:solidFill>
                  <a:srgbClr val="000000"/>
                </a:solidFill>
                <a:latin typeface="Arial"/>
              </a:rPr>
              <a:t>qu’elle</a:t>
            </a:r>
            <a:r>
              <a:rPr lang="en-US" sz="2032" dirty="0">
                <a:solidFill>
                  <a:srgbClr val="000000"/>
                </a:solidFill>
                <a:latin typeface="Arial"/>
              </a:rPr>
              <a:t> est la </a:t>
            </a:r>
            <a:r>
              <a:rPr lang="en-US" sz="2032" dirty="0" err="1">
                <a:solidFill>
                  <a:srgbClr val="000000"/>
                </a:solidFill>
                <a:latin typeface="Arial"/>
              </a:rPr>
              <a:t>principale</a:t>
            </a:r>
            <a:r>
              <a:rPr lang="en-US" sz="2032" dirty="0">
                <a:solidFill>
                  <a:srgbClr val="000000"/>
                </a:solidFill>
                <a:latin typeface="Arial"/>
              </a:rPr>
              <a:t> </a:t>
            </a:r>
            <a:r>
              <a:rPr lang="en-US" sz="2032" dirty="0" err="1">
                <a:solidFill>
                  <a:srgbClr val="000000"/>
                </a:solidFill>
                <a:latin typeface="Arial"/>
              </a:rPr>
              <a:t>responsable</a:t>
            </a:r>
            <a:r>
              <a:rPr lang="en-US" sz="2032" dirty="0">
                <a:solidFill>
                  <a:srgbClr val="000000"/>
                </a:solidFill>
                <a:latin typeface="Arial"/>
              </a:rPr>
              <a:t> de la </a:t>
            </a:r>
            <a:r>
              <a:rPr lang="en-US" sz="2032" dirty="0" err="1">
                <a:solidFill>
                  <a:srgbClr val="000000"/>
                </a:solidFill>
                <a:latin typeface="Arial"/>
              </a:rPr>
              <a:t>ruine</a:t>
            </a:r>
            <a:r>
              <a:rPr lang="en-US" sz="2032" dirty="0">
                <a:solidFill>
                  <a:srgbClr val="000000"/>
                </a:solidFill>
                <a:latin typeface="Arial"/>
              </a:rPr>
              <a:t> des </a:t>
            </a:r>
            <a:r>
              <a:rPr lang="en-US" sz="2032" dirty="0" err="1">
                <a:solidFill>
                  <a:srgbClr val="000000"/>
                </a:solidFill>
                <a:latin typeface="Arial"/>
              </a:rPr>
              <a:t>aménagements</a:t>
            </a:r>
            <a:r>
              <a:rPr lang="en-US" sz="2032" dirty="0">
                <a:solidFill>
                  <a:srgbClr val="000000"/>
                </a:solidFill>
                <a:latin typeface="Arial"/>
              </a:rPr>
              <a:t> </a:t>
            </a:r>
            <a:r>
              <a:rPr lang="en-US" sz="2032" dirty="0" err="1">
                <a:solidFill>
                  <a:srgbClr val="000000"/>
                </a:solidFill>
                <a:latin typeface="Arial"/>
              </a:rPr>
              <a:t>linéaires</a:t>
            </a:r>
            <a:r>
              <a:rPr lang="en-US" sz="2032" dirty="0">
                <a:solidFill>
                  <a:srgbClr val="000000"/>
                </a:solidFill>
                <a:latin typeface="Arial"/>
              </a:rPr>
              <a:t> mis </a:t>
            </a:r>
            <a:r>
              <a:rPr lang="en-US" sz="2032" dirty="0" err="1">
                <a:solidFill>
                  <a:srgbClr val="000000"/>
                </a:solidFill>
                <a:latin typeface="Arial"/>
              </a:rPr>
              <a:t>en</a:t>
            </a:r>
            <a:r>
              <a:rPr lang="en-US" sz="2032" dirty="0">
                <a:solidFill>
                  <a:srgbClr val="000000"/>
                </a:solidFill>
                <a:latin typeface="Arial"/>
              </a:rPr>
              <a:t> place.</a:t>
            </a:r>
          </a:p>
          <a:p>
            <a:pPr marL="0" lvl="0" indent="0" algn="l">
              <a:lnSpc>
                <a:spcPts val="2845"/>
              </a:lnSpc>
            </a:pPr>
            <a:r>
              <a:rPr lang="en-US" sz="2032" dirty="0">
                <a:solidFill>
                  <a:srgbClr val="000000"/>
                </a:solidFill>
                <a:latin typeface="Arial"/>
              </a:rPr>
              <a:t> </a:t>
            </a:r>
          </a:p>
        </p:txBody>
      </p:sp>
      <p:sp>
        <p:nvSpPr>
          <p:cNvPr id="3" name="TextBox 3"/>
          <p:cNvSpPr txBox="1"/>
          <p:nvPr/>
        </p:nvSpPr>
        <p:spPr>
          <a:xfrm>
            <a:off x="990600" y="1509279"/>
            <a:ext cx="6248399" cy="5109091"/>
          </a:xfrm>
          <a:prstGeom prst="rect">
            <a:avLst/>
          </a:prstGeom>
        </p:spPr>
        <p:txBody>
          <a:bodyPr wrap="square" lIns="0" tIns="0" rIns="0" bIns="0" rtlCol="0" anchor="t">
            <a:spAutoFit/>
          </a:bodyPr>
          <a:lstStyle/>
          <a:p>
            <a:pPr marL="0" lvl="0" indent="0" algn="l">
              <a:lnSpc>
                <a:spcPts val="6719"/>
              </a:lnSpc>
            </a:pPr>
            <a:r>
              <a:rPr lang="en-US" sz="4800" dirty="0">
                <a:solidFill>
                  <a:srgbClr val="000000"/>
                </a:solidFill>
                <a:latin typeface="Arial Bold"/>
              </a:rPr>
              <a:t>Les </a:t>
            </a:r>
            <a:r>
              <a:rPr lang="en-US" sz="4800" dirty="0" err="1">
                <a:solidFill>
                  <a:srgbClr val="000000"/>
                </a:solidFill>
                <a:latin typeface="Arial Bold"/>
              </a:rPr>
              <a:t>aménagements</a:t>
            </a:r>
            <a:r>
              <a:rPr lang="en-US" sz="4800" dirty="0">
                <a:solidFill>
                  <a:srgbClr val="000000"/>
                </a:solidFill>
                <a:latin typeface="Arial Bold"/>
              </a:rPr>
              <a:t> plus </a:t>
            </a:r>
            <a:r>
              <a:rPr lang="en-US" sz="4800" dirty="0" err="1">
                <a:solidFill>
                  <a:srgbClr val="000000"/>
                </a:solidFill>
                <a:latin typeface="Arial Bold"/>
              </a:rPr>
              <a:t>récents</a:t>
            </a:r>
            <a:r>
              <a:rPr lang="en-US" sz="4800" dirty="0">
                <a:solidFill>
                  <a:srgbClr val="000000"/>
                </a:solidFill>
                <a:latin typeface="Arial Bold"/>
              </a:rPr>
              <a:t>, </a:t>
            </a:r>
            <a:r>
              <a:rPr lang="en-US" sz="4800" dirty="0" err="1">
                <a:solidFill>
                  <a:srgbClr val="000000"/>
                </a:solidFill>
                <a:latin typeface="Arial Bold"/>
              </a:rPr>
              <a:t>ou</a:t>
            </a:r>
            <a:r>
              <a:rPr lang="en-US" sz="4800" dirty="0">
                <a:solidFill>
                  <a:srgbClr val="000000"/>
                </a:solidFill>
                <a:latin typeface="Arial Bold"/>
              </a:rPr>
              <a:t> comment </a:t>
            </a:r>
            <a:r>
              <a:rPr lang="en-US" sz="4800" dirty="0" err="1">
                <a:solidFill>
                  <a:srgbClr val="000000"/>
                </a:solidFill>
                <a:latin typeface="Arial Bold"/>
              </a:rPr>
              <a:t>l’affouillement</a:t>
            </a:r>
            <a:r>
              <a:rPr lang="en-US" sz="4800" dirty="0">
                <a:solidFill>
                  <a:srgbClr val="000000"/>
                </a:solidFill>
                <a:latin typeface="Arial Bold"/>
              </a:rPr>
              <a:t> </a:t>
            </a:r>
            <a:r>
              <a:rPr lang="en-US" sz="4800" dirty="0" err="1">
                <a:solidFill>
                  <a:srgbClr val="000000"/>
                </a:solidFill>
                <a:latin typeface="Arial Bold"/>
              </a:rPr>
              <a:t>compromet</a:t>
            </a:r>
            <a:r>
              <a:rPr lang="en-US" sz="4800" dirty="0">
                <a:solidFill>
                  <a:srgbClr val="000000"/>
                </a:solidFill>
                <a:latin typeface="Arial Bold"/>
              </a:rPr>
              <a:t> les </a:t>
            </a:r>
            <a:r>
              <a:rPr lang="en-US" sz="4800" dirty="0" err="1">
                <a:solidFill>
                  <a:srgbClr val="000000"/>
                </a:solidFill>
                <a:latin typeface="Arial Bold"/>
              </a:rPr>
              <a:t>ouvrages</a:t>
            </a:r>
            <a:endParaRPr lang="en-US" sz="4800" dirty="0">
              <a:solidFill>
                <a:srgbClr val="000000"/>
              </a:solidFill>
              <a:latin typeface="Arial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5" name="Group 5"/>
          <p:cNvGrpSpPr/>
          <p:nvPr/>
        </p:nvGrpSpPr>
        <p:grpSpPr>
          <a:xfrm>
            <a:off x="8599709" y="266700"/>
            <a:ext cx="9787844" cy="9112483"/>
            <a:chOff x="0" y="0"/>
            <a:chExt cx="6350000" cy="5911850"/>
          </a:xfrm>
        </p:grpSpPr>
        <p:sp>
          <p:nvSpPr>
            <p:cNvPr id="6" name="Freeform 6" descr="DSC04238"/>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l="-20804" r="-4020"/>
              </a:stretch>
            </a:blipFill>
          </p:spPr>
          <p:txBody>
            <a:bodyPr/>
            <a:lstStyle/>
            <a:p>
              <a:endParaRPr lang="fr-FR"/>
            </a:p>
          </p:txBody>
        </p:sp>
      </p:grpSp>
      <p:grpSp>
        <p:nvGrpSpPr>
          <p:cNvPr id="7" name="Group 7"/>
          <p:cNvGrpSpPr/>
          <p:nvPr/>
        </p:nvGrpSpPr>
        <p:grpSpPr>
          <a:xfrm>
            <a:off x="1761915" y="1929466"/>
            <a:ext cx="5532090" cy="6428068"/>
            <a:chOff x="0" y="0"/>
            <a:chExt cx="7376120" cy="8570758"/>
          </a:xfrm>
        </p:grpSpPr>
        <p:sp>
          <p:nvSpPr>
            <p:cNvPr id="8" name="TextBox 8"/>
            <p:cNvSpPr txBox="1"/>
            <p:nvPr/>
          </p:nvSpPr>
          <p:spPr>
            <a:xfrm>
              <a:off x="0" y="6352491"/>
              <a:ext cx="7376120" cy="2218267"/>
            </a:xfrm>
            <a:prstGeom prst="rect">
              <a:avLst/>
            </a:prstGeom>
          </p:spPr>
          <p:txBody>
            <a:bodyPr lIns="0" tIns="0" rIns="0" bIns="0" rtlCol="0" anchor="t">
              <a:spAutoFit/>
            </a:bodyPr>
            <a:lstStyle/>
            <a:p>
              <a:pPr marL="0" lvl="0" indent="0" algn="l">
                <a:lnSpc>
                  <a:spcPts val="3249"/>
                </a:lnSpc>
              </a:pPr>
              <a:r>
                <a:rPr lang="en-US" sz="2499">
                  <a:solidFill>
                    <a:srgbClr val="000000"/>
                  </a:solidFill>
                  <a:latin typeface="Arial"/>
                </a:rPr>
                <a:t>Vue d’un ensemble de murettes en pierres sèches construites récemment. L’affouillement a commencé son travail de destruction.,</a:t>
              </a:r>
            </a:p>
          </p:txBody>
        </p:sp>
        <p:sp>
          <p:nvSpPr>
            <p:cNvPr id="9" name="TextBox 9"/>
            <p:cNvSpPr txBox="1"/>
            <p:nvPr/>
          </p:nvSpPr>
          <p:spPr>
            <a:xfrm>
              <a:off x="0" y="-38100"/>
              <a:ext cx="7376120" cy="5442502"/>
            </a:xfrm>
            <a:prstGeom prst="rect">
              <a:avLst/>
            </a:prstGeom>
          </p:spPr>
          <p:txBody>
            <a:bodyPr lIns="0" tIns="0" rIns="0" bIns="0" rtlCol="0" anchor="t">
              <a:spAutoFit/>
            </a:bodyPr>
            <a:lstStyle/>
            <a:p>
              <a:pPr marL="0" lvl="0" indent="0" algn="l">
                <a:lnSpc>
                  <a:spcPts val="4573"/>
                </a:lnSpc>
              </a:pPr>
              <a:r>
                <a:rPr lang="en-US" sz="4157" dirty="0" err="1">
                  <a:solidFill>
                    <a:srgbClr val="000000"/>
                  </a:solidFill>
                  <a:latin typeface="Arial"/>
                </a:rPr>
                <a:t>Murettes</a:t>
              </a:r>
              <a:r>
                <a:rPr lang="en-US" sz="4157" dirty="0">
                  <a:solidFill>
                    <a:srgbClr val="000000"/>
                  </a:solidFill>
                  <a:latin typeface="Arial"/>
                </a:rPr>
                <a:t> </a:t>
              </a:r>
              <a:r>
                <a:rPr lang="en-US" sz="4157" dirty="0" err="1">
                  <a:solidFill>
                    <a:srgbClr val="000000"/>
                  </a:solidFill>
                  <a:latin typeface="Arial"/>
                </a:rPr>
                <a:t>récentes</a:t>
              </a:r>
              <a:r>
                <a:rPr lang="en-US" sz="4157" dirty="0">
                  <a:solidFill>
                    <a:srgbClr val="000000"/>
                  </a:solidFill>
                  <a:latin typeface="Arial"/>
                </a:rPr>
                <a:t> au début de </a:t>
              </a:r>
              <a:r>
                <a:rPr lang="en-US" sz="4157" dirty="0" err="1">
                  <a:solidFill>
                    <a:srgbClr val="000000"/>
                  </a:solidFill>
                  <a:latin typeface="Arial"/>
                </a:rPr>
                <a:t>leur</a:t>
              </a:r>
              <a:r>
                <a:rPr lang="en-US" sz="4157" dirty="0">
                  <a:solidFill>
                    <a:srgbClr val="000000"/>
                  </a:solidFill>
                  <a:latin typeface="Arial"/>
                </a:rPr>
                <a:t> </a:t>
              </a:r>
              <a:r>
                <a:rPr lang="en-US" sz="4157" dirty="0" err="1">
                  <a:solidFill>
                    <a:srgbClr val="000000"/>
                  </a:solidFill>
                  <a:latin typeface="Arial"/>
                </a:rPr>
                <a:t>dégradation</a:t>
              </a:r>
              <a:r>
                <a:rPr lang="en-US" sz="4157" dirty="0">
                  <a:solidFill>
                    <a:srgbClr val="000000"/>
                  </a:solidFill>
                  <a:latin typeface="Arial"/>
                </a:rPr>
                <a:t> : </a:t>
              </a:r>
              <a:r>
                <a:rPr lang="en-US" sz="4157" dirty="0" err="1">
                  <a:solidFill>
                    <a:srgbClr val="000000"/>
                  </a:solidFill>
                  <a:latin typeface="Arial"/>
                </a:rPr>
                <a:t>affouillement</a:t>
              </a:r>
              <a:r>
                <a:rPr lang="en-US" sz="4157" dirty="0">
                  <a:solidFill>
                    <a:srgbClr val="000000"/>
                  </a:solidFill>
                  <a:latin typeface="Arial"/>
                </a:rPr>
                <a:t> du fait de </a:t>
              </a:r>
              <a:r>
                <a:rPr lang="en-US" sz="4157" dirty="0" err="1">
                  <a:solidFill>
                    <a:srgbClr val="000000"/>
                  </a:solidFill>
                  <a:latin typeface="Arial"/>
                </a:rPr>
                <a:t>l’érosion</a:t>
              </a:r>
              <a:r>
                <a:rPr lang="en-US" sz="4157" dirty="0">
                  <a:solidFill>
                    <a:srgbClr val="000000"/>
                  </a:solidFill>
                  <a:latin typeface="Arial"/>
                </a:rPr>
                <a:t> </a:t>
              </a:r>
              <a:r>
                <a:rPr lang="en-US" sz="4157" dirty="0" err="1">
                  <a:solidFill>
                    <a:srgbClr val="000000"/>
                  </a:solidFill>
                  <a:latin typeface="Arial"/>
                </a:rPr>
                <a:t>aratoire</a:t>
              </a:r>
              <a:r>
                <a:rPr lang="en-US" sz="4157" dirty="0">
                  <a:solidFill>
                    <a:srgbClr val="000000"/>
                  </a:solidFill>
                  <a:latin typeface="Arial"/>
                </a:rPr>
                <a:t>, </a:t>
              </a:r>
              <a:r>
                <a:rPr lang="en-US" sz="4157" dirty="0" err="1">
                  <a:solidFill>
                    <a:srgbClr val="000000"/>
                  </a:solidFill>
                  <a:latin typeface="Arial"/>
                </a:rPr>
                <a:t>ouverture</a:t>
              </a:r>
              <a:r>
                <a:rPr lang="en-US" sz="4157" dirty="0">
                  <a:solidFill>
                    <a:srgbClr val="000000"/>
                  </a:solidFill>
                  <a:latin typeface="Arial"/>
                </a:rPr>
                <a:t> des premières </a:t>
              </a:r>
              <a:r>
                <a:rPr lang="en-US" sz="4157" dirty="0" err="1">
                  <a:solidFill>
                    <a:srgbClr val="000000"/>
                  </a:solidFill>
                  <a:latin typeface="Arial"/>
                </a:rPr>
                <a:t>brèches</a:t>
              </a:r>
              <a:r>
                <a:rPr lang="en-US" sz="4157" dirty="0">
                  <a:solidFill>
                    <a:srgbClr val="000000"/>
                  </a:solidFill>
                  <a:latin typeface="Arial"/>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3713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3713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3713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37136"/>
            </a:solidFill>
            <a:prstDash val="solid"/>
            <a:headEnd type="none" w="sm" len="sm"/>
            <a:tailEnd type="none" w="sm" len="sm"/>
          </a:ln>
        </p:spPr>
        <p:txBody>
          <a:bodyPr/>
          <a:lstStyle/>
          <a:p>
            <a:endParaRPr lang="fr-FR"/>
          </a:p>
        </p:txBody>
      </p:sp>
      <p:sp>
        <p:nvSpPr>
          <p:cNvPr id="6" name="TextBox 6"/>
          <p:cNvSpPr txBox="1"/>
          <p:nvPr/>
        </p:nvSpPr>
        <p:spPr>
          <a:xfrm>
            <a:off x="2115395" y="3124200"/>
            <a:ext cx="3696692" cy="4619625"/>
          </a:xfrm>
          <a:prstGeom prst="rect">
            <a:avLst/>
          </a:prstGeom>
        </p:spPr>
        <p:txBody>
          <a:bodyPr lIns="0" tIns="0" rIns="0" bIns="0" rtlCol="0" anchor="t">
            <a:spAutoFit/>
          </a:bodyPr>
          <a:lstStyle/>
          <a:p>
            <a:pPr marL="0" lvl="0" indent="0" algn="l">
              <a:lnSpc>
                <a:spcPts val="5940"/>
              </a:lnSpc>
            </a:pPr>
            <a:r>
              <a:rPr lang="en-US" sz="4950">
                <a:solidFill>
                  <a:srgbClr val="000000"/>
                </a:solidFill>
                <a:latin typeface="Arial"/>
              </a:rPr>
              <a:t>Murettes en pierres sèches installées sur un versant à forte pente.</a:t>
            </a:r>
          </a:p>
        </p:txBody>
      </p:sp>
      <p:grpSp>
        <p:nvGrpSpPr>
          <p:cNvPr id="7" name="Group 7"/>
          <p:cNvGrpSpPr/>
          <p:nvPr/>
        </p:nvGrpSpPr>
        <p:grpSpPr>
          <a:xfrm>
            <a:off x="6858000" y="1141206"/>
            <a:ext cx="11458433" cy="6974092"/>
            <a:chOff x="0" y="0"/>
            <a:chExt cx="10433050" cy="6350000"/>
          </a:xfrm>
        </p:grpSpPr>
        <p:sp>
          <p:nvSpPr>
            <p:cNvPr id="8" name="Freeform 8" descr="DSC0424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5647" b="-6925"/>
              </a:stretch>
            </a:blipFill>
          </p:spPr>
          <p:txBody>
            <a:bodyPr/>
            <a:lstStyle/>
            <a:p>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45"/>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6893" b="-22711"/>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3C5A1B"/>
            </a:solidFill>
          </p:spPr>
          <p:txBody>
            <a:bodyPr/>
            <a:lstStyle/>
            <a:p>
              <a:endParaRPr lang="fr-FR"/>
            </a:p>
          </p:txBody>
        </p:sp>
      </p:grpSp>
      <p:sp>
        <p:nvSpPr>
          <p:cNvPr id="5" name="TextBox 5"/>
          <p:cNvSpPr txBox="1"/>
          <p:nvPr/>
        </p:nvSpPr>
        <p:spPr>
          <a:xfrm>
            <a:off x="1028700" y="547334"/>
            <a:ext cx="11620500" cy="901016"/>
          </a:xfrm>
          <a:prstGeom prst="rect">
            <a:avLst/>
          </a:prstGeom>
        </p:spPr>
        <p:txBody>
          <a:bodyPr wrap="square" lIns="0" tIns="0" rIns="0" bIns="0" rtlCol="0" anchor="t">
            <a:spAutoFit/>
          </a:bodyPr>
          <a:lstStyle/>
          <a:p>
            <a:pPr marL="0" lvl="0" indent="0" algn="l">
              <a:lnSpc>
                <a:spcPts val="7693"/>
              </a:lnSpc>
              <a:spcBef>
                <a:spcPct val="0"/>
              </a:spcBef>
            </a:pPr>
            <a:r>
              <a:rPr lang="en-US" sz="5495" dirty="0">
                <a:solidFill>
                  <a:srgbClr val="000000"/>
                </a:solidFill>
                <a:latin typeface="Arial"/>
              </a:rPr>
              <a:t>La </a:t>
            </a:r>
            <a:r>
              <a:rPr lang="en-US" sz="5495" dirty="0" err="1">
                <a:solidFill>
                  <a:srgbClr val="000000"/>
                </a:solidFill>
                <a:latin typeface="Arial"/>
              </a:rPr>
              <a:t>murette</a:t>
            </a:r>
            <a:r>
              <a:rPr lang="en-US" sz="5495" dirty="0">
                <a:solidFill>
                  <a:srgbClr val="000000"/>
                </a:solidFill>
                <a:latin typeface="Arial"/>
              </a:rPr>
              <a:t> est encore </a:t>
            </a:r>
            <a:r>
              <a:rPr lang="en-US" sz="5495" dirty="0" err="1">
                <a:solidFill>
                  <a:srgbClr val="000000"/>
                </a:solidFill>
                <a:latin typeface="Arial"/>
              </a:rPr>
              <a:t>en</a:t>
            </a:r>
            <a:r>
              <a:rPr lang="en-US" sz="5495" dirty="0">
                <a:solidFill>
                  <a:srgbClr val="000000"/>
                </a:solidFill>
                <a:latin typeface="Arial"/>
              </a:rPr>
              <a:t> bon état.</a:t>
            </a:r>
          </a:p>
        </p:txBody>
      </p:sp>
      <p:sp>
        <p:nvSpPr>
          <p:cNvPr id="6" name="TextBox 6"/>
          <p:cNvSpPr txBox="1"/>
          <p:nvPr/>
        </p:nvSpPr>
        <p:spPr>
          <a:xfrm>
            <a:off x="14401800" y="6254115"/>
            <a:ext cx="3733800" cy="1827808"/>
          </a:xfrm>
          <a:prstGeom prst="rect">
            <a:avLst/>
          </a:prstGeom>
        </p:spPr>
        <p:txBody>
          <a:bodyPr wrap="square" lIns="0" tIns="0" rIns="0" bIns="0" rtlCol="0" anchor="t">
            <a:spAutoFit/>
          </a:bodyPr>
          <a:lstStyle/>
          <a:p>
            <a:pPr marL="0" lvl="0" indent="0" algn="ctr">
              <a:lnSpc>
                <a:spcPts val="2940"/>
              </a:lnSpc>
              <a:spcBef>
                <a:spcPct val="0"/>
              </a:spcBef>
            </a:pPr>
            <a:r>
              <a:rPr lang="en-US" sz="2100" dirty="0">
                <a:solidFill>
                  <a:srgbClr val="E6E6E6"/>
                </a:solidFill>
                <a:latin typeface="Arial"/>
              </a:rPr>
              <a:t>Il ne faut pas beaucoup </a:t>
            </a:r>
            <a:r>
              <a:rPr lang="en-US" sz="2100" dirty="0" err="1">
                <a:solidFill>
                  <a:srgbClr val="E6E6E6"/>
                </a:solidFill>
                <a:latin typeface="Arial"/>
              </a:rPr>
              <a:t>d’imagination</a:t>
            </a:r>
            <a:r>
              <a:rPr lang="en-US" sz="2100" dirty="0">
                <a:solidFill>
                  <a:srgbClr val="E6E6E6"/>
                </a:solidFill>
                <a:latin typeface="Arial"/>
              </a:rPr>
              <a:t> pour imaginer les </a:t>
            </a:r>
            <a:r>
              <a:rPr lang="en-US" sz="2100" dirty="0" err="1">
                <a:solidFill>
                  <a:srgbClr val="E6E6E6"/>
                </a:solidFill>
                <a:latin typeface="Arial"/>
              </a:rPr>
              <a:t>effets</a:t>
            </a:r>
            <a:r>
              <a:rPr lang="en-US" sz="2100" dirty="0">
                <a:solidFill>
                  <a:srgbClr val="E6E6E6"/>
                </a:solidFill>
                <a:latin typeface="Arial"/>
              </a:rPr>
              <a:t> </a:t>
            </a:r>
            <a:r>
              <a:rPr lang="en-US" sz="2100" dirty="0" err="1">
                <a:solidFill>
                  <a:srgbClr val="E6E6E6"/>
                </a:solidFill>
                <a:latin typeface="Arial"/>
              </a:rPr>
              <a:t>prévisibles</a:t>
            </a:r>
            <a:r>
              <a:rPr lang="en-US" sz="2100" dirty="0">
                <a:solidFill>
                  <a:srgbClr val="E6E6E6"/>
                </a:solidFill>
                <a:latin typeface="Arial"/>
              </a:rPr>
              <a:t>  du travail du sol à la </a:t>
            </a:r>
            <a:r>
              <a:rPr lang="en-US" sz="2100" dirty="0" err="1">
                <a:solidFill>
                  <a:srgbClr val="E6E6E6"/>
                </a:solidFill>
                <a:latin typeface="Arial"/>
              </a:rPr>
              <a:t>houe</a:t>
            </a:r>
            <a:r>
              <a:rPr lang="en-US" sz="2100" dirty="0">
                <a:solidFill>
                  <a:srgbClr val="E6E6E6"/>
                </a:solidFill>
                <a:latin typeface="Arial"/>
              </a:rPr>
              <a:t> : </a:t>
            </a:r>
            <a:r>
              <a:rPr lang="en-US" sz="2100" dirty="0" err="1">
                <a:solidFill>
                  <a:srgbClr val="E6E6E6"/>
                </a:solidFill>
                <a:latin typeface="Arial"/>
              </a:rPr>
              <a:t>érosion</a:t>
            </a:r>
            <a:r>
              <a:rPr lang="en-US" sz="2100" dirty="0">
                <a:solidFill>
                  <a:srgbClr val="E6E6E6"/>
                </a:solidFill>
                <a:latin typeface="Arial"/>
              </a:rPr>
              <a:t> </a:t>
            </a:r>
            <a:r>
              <a:rPr lang="en-US" sz="2100" dirty="0" err="1">
                <a:solidFill>
                  <a:srgbClr val="E6E6E6"/>
                </a:solidFill>
                <a:latin typeface="Arial"/>
              </a:rPr>
              <a:t>aratoire</a:t>
            </a:r>
            <a:r>
              <a:rPr lang="en-US" sz="2100" dirty="0">
                <a:solidFill>
                  <a:srgbClr val="E6E6E6"/>
                </a:solidFill>
                <a:latin typeface="Arial"/>
              </a:rPr>
              <a:t> et </a:t>
            </a:r>
            <a:r>
              <a:rPr lang="en-US" sz="2100" dirty="0" err="1">
                <a:solidFill>
                  <a:srgbClr val="E6E6E6"/>
                </a:solidFill>
                <a:latin typeface="Arial"/>
              </a:rPr>
              <a:t>affouillement</a:t>
            </a:r>
            <a:r>
              <a:rPr lang="en-US" sz="2100" dirty="0">
                <a:solidFill>
                  <a:srgbClr val="E6E6E6"/>
                </a:solidFill>
                <a:latin typeface="Aria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4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Une image contenant texte, carte, atlas"/>
          <p:cNvSpPr/>
          <p:nvPr/>
        </p:nvSpPr>
        <p:spPr>
          <a:xfrm>
            <a:off x="2857500" y="1228725"/>
            <a:ext cx="12573000" cy="7829550"/>
          </a:xfrm>
          <a:custGeom>
            <a:avLst/>
            <a:gdLst/>
            <a:ahLst/>
            <a:cxnLst/>
            <a:rect l="l" t="t" r="r" b="b"/>
            <a:pathLst>
              <a:path w="12573000" h="7829550">
                <a:moveTo>
                  <a:pt x="0" y="0"/>
                </a:moveTo>
                <a:lnTo>
                  <a:pt x="12573000" y="0"/>
                </a:lnTo>
                <a:lnTo>
                  <a:pt x="12573000" y="7829550"/>
                </a:lnTo>
                <a:lnTo>
                  <a:pt x="0" y="782955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8584407" y="6205537"/>
            <a:ext cx="1226343" cy="469107"/>
            <a:chOff x="0" y="0"/>
            <a:chExt cx="1162755" cy="444783"/>
          </a:xfrm>
        </p:grpSpPr>
        <p:sp>
          <p:nvSpPr>
            <p:cNvPr id="4" name="Freeform 4"/>
            <p:cNvSpPr/>
            <p:nvPr/>
          </p:nvSpPr>
          <p:spPr>
            <a:xfrm>
              <a:off x="0" y="0"/>
              <a:ext cx="1162685" cy="444754"/>
            </a:xfrm>
            <a:custGeom>
              <a:avLst/>
              <a:gdLst/>
              <a:ahLst/>
              <a:cxnLst/>
              <a:rect l="l" t="t" r="r" b="b"/>
              <a:pathLst>
                <a:path w="1162685" h="444754">
                  <a:moveTo>
                    <a:pt x="18034" y="0"/>
                  </a:moveTo>
                  <a:lnTo>
                    <a:pt x="1144651" y="0"/>
                  </a:lnTo>
                  <a:cubicBezTo>
                    <a:pt x="1154684" y="0"/>
                    <a:pt x="1162685" y="8128"/>
                    <a:pt x="1162685" y="18034"/>
                  </a:cubicBezTo>
                  <a:lnTo>
                    <a:pt x="1162685" y="426720"/>
                  </a:lnTo>
                  <a:cubicBezTo>
                    <a:pt x="1162685" y="436753"/>
                    <a:pt x="1154557" y="444754"/>
                    <a:pt x="1144651" y="444754"/>
                  </a:cubicBezTo>
                  <a:lnTo>
                    <a:pt x="18034" y="444754"/>
                  </a:lnTo>
                  <a:cubicBezTo>
                    <a:pt x="8128" y="444754"/>
                    <a:pt x="0" y="436753"/>
                    <a:pt x="0" y="426720"/>
                  </a:cubicBezTo>
                  <a:lnTo>
                    <a:pt x="0" y="18034"/>
                  </a:lnTo>
                  <a:cubicBezTo>
                    <a:pt x="0" y="8128"/>
                    <a:pt x="8128" y="0"/>
                    <a:pt x="18034" y="0"/>
                  </a:cubicBezTo>
                  <a:moveTo>
                    <a:pt x="18034" y="36068"/>
                  </a:moveTo>
                  <a:lnTo>
                    <a:pt x="18034" y="18034"/>
                  </a:lnTo>
                  <a:lnTo>
                    <a:pt x="36068" y="18034"/>
                  </a:lnTo>
                  <a:lnTo>
                    <a:pt x="36068" y="426720"/>
                  </a:lnTo>
                  <a:lnTo>
                    <a:pt x="18034" y="426720"/>
                  </a:lnTo>
                  <a:lnTo>
                    <a:pt x="18034" y="408686"/>
                  </a:lnTo>
                  <a:lnTo>
                    <a:pt x="1144651" y="408686"/>
                  </a:lnTo>
                  <a:lnTo>
                    <a:pt x="1144651" y="426720"/>
                  </a:lnTo>
                  <a:lnTo>
                    <a:pt x="1126617" y="426720"/>
                  </a:lnTo>
                  <a:lnTo>
                    <a:pt x="1126617" y="18034"/>
                  </a:lnTo>
                  <a:lnTo>
                    <a:pt x="1144651" y="18034"/>
                  </a:lnTo>
                  <a:lnTo>
                    <a:pt x="1144651" y="36068"/>
                  </a:lnTo>
                  <a:lnTo>
                    <a:pt x="18034" y="36068"/>
                  </a:lnTo>
                  <a:close/>
                </a:path>
              </a:pathLst>
            </a:custGeom>
            <a:solidFill>
              <a:srgbClr val="4D5E5F"/>
            </a:solidFill>
          </p:spPr>
          <p:txBody>
            <a:bodyPr/>
            <a:lstStyle/>
            <a:p>
              <a:endParaRPr lang="fr-F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1743A"/>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1743A"/>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1743A"/>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1743A"/>
            </a:solidFill>
            <a:prstDash val="solid"/>
            <a:headEnd type="none" w="sm" len="sm"/>
            <a:tailEnd type="none" w="sm" len="sm"/>
          </a:ln>
        </p:spPr>
        <p:txBody>
          <a:bodyPr/>
          <a:lstStyle/>
          <a:p>
            <a:endParaRPr lang="fr-FR"/>
          </a:p>
        </p:txBody>
      </p:sp>
      <p:sp>
        <p:nvSpPr>
          <p:cNvPr id="6" name="TextBox 6"/>
          <p:cNvSpPr txBox="1"/>
          <p:nvPr/>
        </p:nvSpPr>
        <p:spPr>
          <a:xfrm>
            <a:off x="2186938" y="2995058"/>
            <a:ext cx="3696692" cy="4937249"/>
          </a:xfrm>
          <a:prstGeom prst="rect">
            <a:avLst/>
          </a:prstGeom>
        </p:spPr>
        <p:txBody>
          <a:bodyPr lIns="0" tIns="0" rIns="0" bIns="0" rtlCol="0" anchor="t">
            <a:spAutoFit/>
          </a:bodyPr>
          <a:lstStyle/>
          <a:p>
            <a:pPr marL="0" lvl="0" indent="0" algn="l">
              <a:lnSpc>
                <a:spcPts val="5534"/>
              </a:lnSpc>
            </a:pPr>
            <a:r>
              <a:rPr lang="fr-FR" sz="4611" noProof="0" dirty="0">
                <a:solidFill>
                  <a:srgbClr val="000000"/>
                </a:solidFill>
                <a:latin typeface="Arial"/>
              </a:rPr>
              <a:t>Les murettes en pierres sèches sont affouillées du fait de l’érosion aratoire. </a:t>
            </a:r>
          </a:p>
        </p:txBody>
      </p:sp>
      <p:grpSp>
        <p:nvGrpSpPr>
          <p:cNvPr id="7" name="Group 7"/>
          <p:cNvGrpSpPr/>
          <p:nvPr/>
        </p:nvGrpSpPr>
        <p:grpSpPr>
          <a:xfrm>
            <a:off x="6614002" y="1141206"/>
            <a:ext cx="11673998" cy="7105294"/>
            <a:chOff x="0" y="0"/>
            <a:chExt cx="10433050" cy="6350000"/>
          </a:xfrm>
        </p:grpSpPr>
        <p:sp>
          <p:nvSpPr>
            <p:cNvPr id="8" name="Freeform 8" descr="DSC04239"/>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873" b="-22351"/>
              </a:stretch>
            </a:blipFill>
          </p:spPr>
          <p:txBody>
            <a:bodyPr/>
            <a:lstStyle/>
            <a:p>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299450" y="-8299450"/>
            <a:ext cx="1689100" cy="18288000"/>
            <a:chOff x="0" y="0"/>
            <a:chExt cx="444866" cy="4816593"/>
          </a:xfrm>
        </p:grpSpPr>
        <p:sp>
          <p:nvSpPr>
            <p:cNvPr id="3" name="Freeform 3"/>
            <p:cNvSpPr/>
            <p:nvPr/>
          </p:nvSpPr>
          <p:spPr>
            <a:xfrm>
              <a:off x="0" y="0"/>
              <a:ext cx="444866" cy="4816592"/>
            </a:xfrm>
            <a:custGeom>
              <a:avLst/>
              <a:gdLst/>
              <a:ahLst/>
              <a:cxnLst/>
              <a:rect l="l" t="t" r="r" b="b"/>
              <a:pathLst>
                <a:path w="444866" h="4816592">
                  <a:moveTo>
                    <a:pt x="0" y="0"/>
                  </a:moveTo>
                  <a:lnTo>
                    <a:pt x="444866" y="0"/>
                  </a:lnTo>
                  <a:lnTo>
                    <a:pt x="444866" y="4816592"/>
                  </a:lnTo>
                  <a:lnTo>
                    <a:pt x="0" y="4816592"/>
                  </a:lnTo>
                  <a:close/>
                </a:path>
              </a:pathLst>
            </a:custGeom>
            <a:solidFill>
              <a:srgbClr val="7E7562"/>
            </a:solidFill>
          </p:spPr>
          <p:txBody>
            <a:bodyPr/>
            <a:lstStyle/>
            <a:p>
              <a:endParaRPr lang="fr-FR"/>
            </a:p>
          </p:txBody>
        </p:sp>
        <p:sp>
          <p:nvSpPr>
            <p:cNvPr id="4" name="TextBox 4"/>
            <p:cNvSpPr txBox="1"/>
            <p:nvPr/>
          </p:nvSpPr>
          <p:spPr>
            <a:xfrm>
              <a:off x="0" y="-104775"/>
              <a:ext cx="444866" cy="4921368"/>
            </a:xfrm>
            <a:prstGeom prst="rect">
              <a:avLst/>
            </a:prstGeom>
          </p:spPr>
          <p:txBody>
            <a:bodyPr lIns="50800" tIns="50800" rIns="50800" bIns="50800" rtlCol="0" anchor="ctr"/>
            <a:lstStyle/>
            <a:p>
              <a:pPr algn="ctr">
                <a:lnSpc>
                  <a:spcPts val="3150"/>
                </a:lnSpc>
              </a:pPr>
              <a:endParaRPr/>
            </a:p>
          </p:txBody>
        </p:sp>
      </p:grpSp>
      <p:sp>
        <p:nvSpPr>
          <p:cNvPr id="5" name="Freeform 5" descr="DSC04241"/>
          <p:cNvSpPr/>
          <p:nvPr/>
        </p:nvSpPr>
        <p:spPr>
          <a:xfrm>
            <a:off x="0" y="1689100"/>
            <a:ext cx="9067800" cy="8597900"/>
          </a:xfrm>
          <a:custGeom>
            <a:avLst/>
            <a:gdLst/>
            <a:ahLst/>
            <a:cxnLst/>
            <a:rect l="l" t="t" r="r" b="b"/>
            <a:pathLst>
              <a:path w="9067800" h="8597900">
                <a:moveTo>
                  <a:pt x="0" y="0"/>
                </a:moveTo>
                <a:lnTo>
                  <a:pt x="9067800" y="0"/>
                </a:lnTo>
                <a:lnTo>
                  <a:pt x="9067800" y="8597900"/>
                </a:lnTo>
                <a:lnTo>
                  <a:pt x="0" y="8597900"/>
                </a:lnTo>
                <a:lnTo>
                  <a:pt x="0" y="0"/>
                </a:lnTo>
                <a:close/>
              </a:path>
            </a:pathLst>
          </a:custGeom>
          <a:blipFill>
            <a:blip r:embed="rId2"/>
            <a:stretch>
              <a:fillRect r="-27096"/>
            </a:stretch>
          </a:blipFill>
        </p:spPr>
        <p:txBody>
          <a:bodyPr/>
          <a:lstStyle/>
          <a:p>
            <a:endParaRPr lang="fr-FR"/>
          </a:p>
        </p:txBody>
      </p:sp>
      <p:grpSp>
        <p:nvGrpSpPr>
          <p:cNvPr id="6" name="Group 6"/>
          <p:cNvGrpSpPr/>
          <p:nvPr/>
        </p:nvGrpSpPr>
        <p:grpSpPr>
          <a:xfrm>
            <a:off x="9711018" y="2440870"/>
            <a:ext cx="7548282" cy="6588294"/>
            <a:chOff x="0" y="0"/>
            <a:chExt cx="10064375" cy="8784392"/>
          </a:xfrm>
        </p:grpSpPr>
        <p:sp>
          <p:nvSpPr>
            <p:cNvPr id="7" name="TextBox 7"/>
            <p:cNvSpPr txBox="1"/>
            <p:nvPr/>
          </p:nvSpPr>
          <p:spPr>
            <a:xfrm>
              <a:off x="0" y="-66675"/>
              <a:ext cx="10064375" cy="7261648"/>
            </a:xfrm>
            <a:prstGeom prst="rect">
              <a:avLst/>
            </a:prstGeom>
          </p:spPr>
          <p:txBody>
            <a:bodyPr lIns="0" tIns="0" rIns="0" bIns="0" rtlCol="0" anchor="t">
              <a:spAutoFit/>
            </a:bodyPr>
            <a:lstStyle/>
            <a:p>
              <a:pPr marL="0" lvl="0" indent="0" algn="l">
                <a:lnSpc>
                  <a:spcPts val="7039"/>
                </a:lnSpc>
                <a:spcBef>
                  <a:spcPct val="0"/>
                </a:spcBef>
              </a:pPr>
              <a:r>
                <a:rPr lang="en-US" sz="6399" u="none">
                  <a:solidFill>
                    <a:srgbClr val="000000"/>
                  </a:solidFill>
                  <a:latin typeface="Arial"/>
                </a:rPr>
                <a:t>L’affouillement provoque l’effondrement local de la murette et l’ouverture d’une brèche.</a:t>
              </a:r>
            </a:p>
          </p:txBody>
        </p:sp>
        <p:sp>
          <p:nvSpPr>
            <p:cNvPr id="8" name="TextBox 8"/>
            <p:cNvSpPr txBox="1"/>
            <p:nvPr/>
          </p:nvSpPr>
          <p:spPr>
            <a:xfrm>
              <a:off x="0" y="7871685"/>
              <a:ext cx="10064375" cy="912708"/>
            </a:xfrm>
            <a:prstGeom prst="rect">
              <a:avLst/>
            </a:prstGeom>
          </p:spPr>
          <p:txBody>
            <a:bodyPr lIns="0" tIns="0" rIns="0" bIns="0" rtlCol="0" anchor="t">
              <a:spAutoFit/>
            </a:bodyPr>
            <a:lstStyle/>
            <a:p>
              <a:pPr marL="0" lvl="0" indent="0" algn="l">
                <a:lnSpc>
                  <a:spcPts val="5319"/>
                </a:lnSpc>
                <a:spcBef>
                  <a:spcPct val="0"/>
                </a:spcBef>
              </a:pPr>
              <a:r>
                <a:rPr lang="en-US" sz="3799" u="none">
                  <a:solidFill>
                    <a:srgbClr val="000000"/>
                  </a:solidFill>
                  <a:latin typeface="Arial Bold"/>
                </a:rPr>
                <a:t>Et voilà le résultat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40"/>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42"/>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l="-821" r="-2730"/>
            </a:stretch>
          </a:blipFill>
        </p:spPr>
        <p:txBody>
          <a:bodyPr/>
          <a:lstStyle/>
          <a:p>
            <a:endParaRPr lang="fr-FR"/>
          </a:p>
        </p:txBody>
      </p:sp>
      <p:sp>
        <p:nvSpPr>
          <p:cNvPr id="3" name="TextBox 3"/>
          <p:cNvSpPr txBox="1"/>
          <p:nvPr/>
        </p:nvSpPr>
        <p:spPr>
          <a:xfrm>
            <a:off x="12788936" y="3495675"/>
            <a:ext cx="4470364" cy="3162300"/>
          </a:xfrm>
          <a:prstGeom prst="rect">
            <a:avLst/>
          </a:prstGeom>
        </p:spPr>
        <p:txBody>
          <a:bodyPr lIns="0" tIns="0" rIns="0" bIns="0" rtlCol="0" anchor="t">
            <a:spAutoFit/>
          </a:bodyPr>
          <a:lstStyle/>
          <a:p>
            <a:pPr marL="0" lvl="0" indent="0" algn="r">
              <a:lnSpc>
                <a:spcPts val="8010"/>
              </a:lnSpc>
            </a:pPr>
            <a:r>
              <a:rPr lang="en-US" sz="6675" u="none">
                <a:solidFill>
                  <a:srgbClr val="000000"/>
                </a:solidFill>
                <a:latin typeface="Arial"/>
              </a:rPr>
              <a:t>La brèche en cours de formation.</a:t>
            </a:r>
          </a:p>
        </p:txBody>
      </p:sp>
      <p:sp>
        <p:nvSpPr>
          <p:cNvPr id="4" name="AutoShape 4"/>
          <p:cNvSpPr/>
          <p:nvPr/>
        </p:nvSpPr>
        <p:spPr>
          <a:xfrm>
            <a:off x="12788936" y="1038225"/>
            <a:ext cx="4470364" cy="0"/>
          </a:xfrm>
          <a:prstGeom prst="line">
            <a:avLst/>
          </a:prstGeom>
          <a:ln w="28575" cap="rnd">
            <a:solidFill>
              <a:srgbClr val="313421"/>
            </a:solidFill>
            <a:prstDash val="solid"/>
            <a:headEnd type="none" w="sm" len="sm"/>
            <a:tailEnd type="none" w="sm" len="sm"/>
          </a:ln>
        </p:spPr>
        <p:txBody>
          <a:bodyPr/>
          <a:lstStyle/>
          <a:p>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310"/>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28723" r="-22074"/>
            </a:stretch>
          </a:blipFill>
        </p:spPr>
        <p:txBody>
          <a:bodyPr/>
          <a:lstStyle/>
          <a:p>
            <a:endParaRPr lang="fr-FR"/>
          </a:p>
        </p:txBody>
      </p:sp>
      <p:sp>
        <p:nvSpPr>
          <p:cNvPr id="3" name="AutoShape 3"/>
          <p:cNvSpPr/>
          <p:nvPr/>
        </p:nvSpPr>
        <p:spPr>
          <a:xfrm>
            <a:off x="9148762" y="-9481"/>
            <a:ext cx="19050" cy="10287000"/>
          </a:xfrm>
          <a:prstGeom prst="line">
            <a:avLst/>
          </a:prstGeom>
          <a:ln w="47625" cap="flat">
            <a:solidFill>
              <a:srgbClr val="3D5F0D"/>
            </a:solidFill>
            <a:prstDash val="solid"/>
            <a:headEnd type="none" w="sm" len="sm"/>
            <a:tailEnd type="none" w="sm" len="sm"/>
          </a:ln>
        </p:spPr>
        <p:txBody>
          <a:bodyPr/>
          <a:lstStyle/>
          <a:p>
            <a:endParaRPr lang="fr-FR"/>
          </a:p>
        </p:txBody>
      </p:sp>
      <p:grpSp>
        <p:nvGrpSpPr>
          <p:cNvPr id="4" name="Group 4"/>
          <p:cNvGrpSpPr/>
          <p:nvPr/>
        </p:nvGrpSpPr>
        <p:grpSpPr>
          <a:xfrm>
            <a:off x="1384300" y="2513492"/>
            <a:ext cx="5747990" cy="3878230"/>
            <a:chOff x="0" y="9525"/>
            <a:chExt cx="7663987" cy="5170973"/>
          </a:xfrm>
        </p:grpSpPr>
        <p:sp>
          <p:nvSpPr>
            <p:cNvPr id="5" name="TextBox 5"/>
            <p:cNvSpPr txBox="1"/>
            <p:nvPr/>
          </p:nvSpPr>
          <p:spPr>
            <a:xfrm>
              <a:off x="287867" y="1179402"/>
              <a:ext cx="7376120" cy="4001096"/>
            </a:xfrm>
            <a:prstGeom prst="rect">
              <a:avLst/>
            </a:prstGeom>
          </p:spPr>
          <p:txBody>
            <a:bodyPr lIns="0" tIns="0" rIns="0" bIns="0" rtlCol="0" anchor="t">
              <a:spAutoFit/>
            </a:bodyPr>
            <a:lstStyle/>
            <a:p>
              <a:pPr marL="0" lvl="0" indent="0" algn="l">
                <a:lnSpc>
                  <a:spcPts val="3919"/>
                </a:lnSpc>
                <a:spcBef>
                  <a:spcPct val="0"/>
                </a:spcBef>
              </a:pPr>
              <a:r>
                <a:rPr lang="en-US" sz="4000" u="none" dirty="0" err="1">
                  <a:solidFill>
                    <a:srgbClr val="000000"/>
                  </a:solidFill>
                  <a:latin typeface="Arial"/>
                </a:rPr>
                <a:t>Ces</a:t>
              </a:r>
              <a:r>
                <a:rPr lang="en-US" sz="4000" u="none" dirty="0">
                  <a:solidFill>
                    <a:srgbClr val="000000"/>
                  </a:solidFill>
                  <a:latin typeface="Arial"/>
                </a:rPr>
                <a:t> cordons </a:t>
              </a:r>
              <a:r>
                <a:rPr lang="en-US" sz="4000" u="none" dirty="0" err="1">
                  <a:solidFill>
                    <a:srgbClr val="000000"/>
                  </a:solidFill>
                  <a:latin typeface="Arial"/>
                </a:rPr>
                <a:t>enherbés</a:t>
              </a:r>
              <a:r>
                <a:rPr lang="en-US" sz="4000" u="none" dirty="0">
                  <a:solidFill>
                    <a:srgbClr val="000000"/>
                  </a:solidFill>
                  <a:latin typeface="Arial"/>
                </a:rPr>
                <a:t> </a:t>
              </a:r>
              <a:r>
                <a:rPr lang="en-US" sz="4000" u="none" dirty="0" err="1">
                  <a:solidFill>
                    <a:srgbClr val="000000"/>
                  </a:solidFill>
                  <a:latin typeface="Arial"/>
                </a:rPr>
                <a:t>n’auront</a:t>
              </a:r>
              <a:r>
                <a:rPr lang="en-US" sz="4000" u="none" dirty="0">
                  <a:solidFill>
                    <a:srgbClr val="000000"/>
                  </a:solidFill>
                  <a:latin typeface="Arial"/>
                </a:rPr>
                <a:t> pas </a:t>
              </a:r>
              <a:r>
                <a:rPr lang="en-US" sz="4000" u="none" dirty="0" err="1">
                  <a:solidFill>
                    <a:srgbClr val="000000"/>
                  </a:solidFill>
                  <a:latin typeface="Arial"/>
                </a:rPr>
                <a:t>une</a:t>
              </a:r>
              <a:r>
                <a:rPr lang="en-US" sz="4000" u="none" dirty="0">
                  <a:solidFill>
                    <a:srgbClr val="000000"/>
                  </a:solidFill>
                  <a:latin typeface="Arial"/>
                </a:rPr>
                <a:t> durée de vie plus </a:t>
              </a:r>
              <a:r>
                <a:rPr lang="en-US" sz="4000" u="none" dirty="0" err="1">
                  <a:solidFill>
                    <a:srgbClr val="000000"/>
                  </a:solidFill>
                  <a:latin typeface="Arial"/>
                </a:rPr>
                <a:t>importante</a:t>
              </a:r>
              <a:r>
                <a:rPr lang="en-US" sz="4000" u="none" dirty="0">
                  <a:solidFill>
                    <a:srgbClr val="000000"/>
                  </a:solidFill>
                  <a:latin typeface="Arial"/>
                </a:rPr>
                <a:t> que les </a:t>
              </a:r>
              <a:r>
                <a:rPr lang="en-US" sz="4000" u="none" dirty="0" err="1">
                  <a:solidFill>
                    <a:srgbClr val="000000"/>
                  </a:solidFill>
                  <a:latin typeface="Arial"/>
                </a:rPr>
                <a:t>murettes</a:t>
              </a:r>
              <a:r>
                <a:rPr lang="en-US" sz="4000" u="none" dirty="0">
                  <a:solidFill>
                    <a:srgbClr val="000000"/>
                  </a:solidFill>
                  <a:latin typeface="Arial"/>
                </a:rPr>
                <a:t> </a:t>
              </a:r>
              <a:r>
                <a:rPr lang="en-US" sz="4000" u="none" dirty="0" err="1">
                  <a:solidFill>
                    <a:srgbClr val="000000"/>
                  </a:solidFill>
                  <a:latin typeface="Arial"/>
                </a:rPr>
                <a:t>en</a:t>
              </a:r>
              <a:r>
                <a:rPr lang="en-US" sz="4000" u="none" dirty="0">
                  <a:solidFill>
                    <a:srgbClr val="000000"/>
                  </a:solidFill>
                  <a:latin typeface="Arial"/>
                </a:rPr>
                <a:t> </a:t>
              </a:r>
              <a:r>
                <a:rPr lang="en-US" sz="4000" u="none" dirty="0" err="1">
                  <a:solidFill>
                    <a:srgbClr val="000000"/>
                  </a:solidFill>
                  <a:latin typeface="Arial"/>
                </a:rPr>
                <a:t>pierres</a:t>
              </a:r>
              <a:r>
                <a:rPr lang="en-US" sz="4000" u="none" dirty="0">
                  <a:solidFill>
                    <a:srgbClr val="000000"/>
                  </a:solidFill>
                  <a:latin typeface="Arial"/>
                </a:rPr>
                <a:t> </a:t>
              </a:r>
              <a:r>
                <a:rPr lang="en-US" sz="4000" u="none" dirty="0" err="1">
                  <a:solidFill>
                    <a:srgbClr val="000000"/>
                  </a:solidFill>
                  <a:latin typeface="Arial"/>
                </a:rPr>
                <a:t>sèches</a:t>
              </a:r>
              <a:r>
                <a:rPr lang="en-US" sz="4000" u="none" dirty="0">
                  <a:solidFill>
                    <a:srgbClr val="000000"/>
                  </a:solidFill>
                  <a:latin typeface="Arial"/>
                </a:rPr>
                <a:t> </a:t>
              </a:r>
              <a:r>
                <a:rPr lang="en-US" sz="4000" u="none" dirty="0" err="1">
                  <a:solidFill>
                    <a:srgbClr val="000000"/>
                  </a:solidFill>
                  <a:latin typeface="Arial"/>
                </a:rPr>
                <a:t>observées</a:t>
              </a:r>
              <a:r>
                <a:rPr lang="en-US" sz="4000" u="none" dirty="0">
                  <a:solidFill>
                    <a:srgbClr val="000000"/>
                  </a:solidFill>
                  <a:latin typeface="Arial"/>
                </a:rPr>
                <a:t>.</a:t>
              </a:r>
            </a:p>
          </p:txBody>
        </p:sp>
        <p:sp>
          <p:nvSpPr>
            <p:cNvPr id="6" name="TextBox 6"/>
            <p:cNvSpPr txBox="1"/>
            <p:nvPr/>
          </p:nvSpPr>
          <p:spPr>
            <a:xfrm>
              <a:off x="0" y="9525"/>
              <a:ext cx="7376120" cy="752343"/>
            </a:xfrm>
            <a:prstGeom prst="rect">
              <a:avLst/>
            </a:prstGeom>
          </p:spPr>
          <p:txBody>
            <a:bodyPr lIns="0" tIns="0" rIns="0" bIns="0" rtlCol="0" anchor="t">
              <a:spAutoFit/>
            </a:bodyPr>
            <a:lstStyle/>
            <a:p>
              <a:pPr marL="0" lvl="0" indent="0" algn="l">
                <a:lnSpc>
                  <a:spcPts val="4422"/>
                </a:lnSpc>
                <a:spcBef>
                  <a:spcPct val="0"/>
                </a:spcBef>
              </a:pPr>
              <a:endParaRPr lang="en-US" sz="4559" u="none" dirty="0">
                <a:solidFill>
                  <a:srgbClr val="000000"/>
                </a:solidFill>
                <a:latin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31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42"/>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F7A1B"/>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F7A1B"/>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F7A1B"/>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F7A1B"/>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4924425"/>
          </a:xfrm>
          <a:prstGeom prst="rect">
            <a:avLst/>
          </a:prstGeom>
        </p:spPr>
        <p:txBody>
          <a:bodyPr lIns="0" tIns="0" rIns="0" bIns="0" rtlCol="0" anchor="t">
            <a:spAutoFit/>
          </a:bodyPr>
          <a:lstStyle/>
          <a:p>
            <a:pPr marL="0" lvl="0" indent="0" algn="l">
              <a:lnSpc>
                <a:spcPts val="3851"/>
              </a:lnSpc>
            </a:pPr>
            <a:r>
              <a:rPr lang="en-US" sz="3209">
                <a:solidFill>
                  <a:srgbClr val="000000"/>
                </a:solidFill>
                <a:latin typeface="Arial"/>
              </a:rPr>
              <a:t>Haie vive à base de graminées. En l’absence d’un filtre, le ruissellement n’est pas dispersé par la haie, il passe entre les touffes et provoque l’apparition de rigoles.</a:t>
            </a:r>
          </a:p>
        </p:txBody>
      </p:sp>
      <p:grpSp>
        <p:nvGrpSpPr>
          <p:cNvPr id="7" name="Group 7"/>
          <p:cNvGrpSpPr/>
          <p:nvPr/>
        </p:nvGrpSpPr>
        <p:grpSpPr>
          <a:xfrm>
            <a:off x="6719450" y="1141206"/>
            <a:ext cx="11583631" cy="7050293"/>
            <a:chOff x="0" y="0"/>
            <a:chExt cx="10433050" cy="6350000"/>
          </a:xfrm>
        </p:grpSpPr>
        <p:sp>
          <p:nvSpPr>
            <p:cNvPr id="8" name="Freeform 8" descr="DSC04311"/>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9371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9371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9371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93716"/>
            </a:solidFill>
            <a:prstDash val="solid"/>
            <a:headEnd type="none" w="sm" len="sm"/>
            <a:tailEnd type="none" w="sm" len="sm"/>
          </a:ln>
        </p:spPr>
        <p:txBody>
          <a:bodyPr/>
          <a:lstStyle/>
          <a:p>
            <a:endParaRPr lang="fr-FR"/>
          </a:p>
        </p:txBody>
      </p:sp>
      <p:sp>
        <p:nvSpPr>
          <p:cNvPr id="6" name="TextBox 6"/>
          <p:cNvSpPr txBox="1"/>
          <p:nvPr/>
        </p:nvSpPr>
        <p:spPr>
          <a:xfrm>
            <a:off x="1243492" y="3124200"/>
            <a:ext cx="5277570" cy="4578176"/>
          </a:xfrm>
          <a:prstGeom prst="rect">
            <a:avLst/>
          </a:prstGeom>
        </p:spPr>
        <p:txBody>
          <a:bodyPr wrap="square" lIns="0" tIns="0" rIns="0" bIns="0" rtlCol="0" anchor="t">
            <a:spAutoFit/>
          </a:bodyPr>
          <a:lstStyle/>
          <a:p>
            <a:pPr marL="0" lvl="0" indent="0" algn="l">
              <a:lnSpc>
                <a:spcPts val="5113"/>
              </a:lnSpc>
            </a:pPr>
            <a:r>
              <a:rPr lang="en-US" sz="4261" dirty="0">
                <a:solidFill>
                  <a:srgbClr val="000000"/>
                </a:solidFill>
                <a:latin typeface="Arial"/>
              </a:rPr>
              <a:t>Haie </a:t>
            </a:r>
            <a:r>
              <a:rPr lang="en-US" sz="4261" dirty="0" err="1">
                <a:solidFill>
                  <a:srgbClr val="000000"/>
                </a:solidFill>
                <a:latin typeface="Arial"/>
              </a:rPr>
              <a:t>vive</a:t>
            </a:r>
            <a:r>
              <a:rPr lang="en-US" sz="4261" dirty="0">
                <a:solidFill>
                  <a:srgbClr val="000000"/>
                </a:solidFill>
                <a:latin typeface="Arial"/>
              </a:rPr>
              <a:t> à </a:t>
            </a:r>
            <a:r>
              <a:rPr lang="en-US" sz="4261" dirty="0" err="1">
                <a:solidFill>
                  <a:srgbClr val="000000"/>
                </a:solidFill>
                <a:latin typeface="Arial"/>
              </a:rPr>
              <a:t>proximité</a:t>
            </a:r>
            <a:r>
              <a:rPr lang="en-US" sz="4261" dirty="0">
                <a:solidFill>
                  <a:srgbClr val="000000"/>
                </a:solidFill>
                <a:latin typeface="Arial"/>
              </a:rPr>
              <a:t> </a:t>
            </a:r>
            <a:r>
              <a:rPr lang="en-US" sz="4261" dirty="0" err="1">
                <a:solidFill>
                  <a:srgbClr val="000000"/>
                </a:solidFill>
                <a:latin typeface="Arial"/>
              </a:rPr>
              <a:t>d’une</a:t>
            </a:r>
            <a:r>
              <a:rPr lang="en-US" sz="4261" dirty="0">
                <a:solidFill>
                  <a:srgbClr val="000000"/>
                </a:solidFill>
                <a:latin typeface="Arial"/>
              </a:rPr>
              <a:t> </a:t>
            </a:r>
            <a:r>
              <a:rPr lang="en-US" sz="4261" dirty="0" err="1">
                <a:solidFill>
                  <a:srgbClr val="000000"/>
                </a:solidFill>
                <a:latin typeface="Arial"/>
              </a:rPr>
              <a:t>murette</a:t>
            </a:r>
            <a:r>
              <a:rPr lang="en-US" sz="4261" dirty="0">
                <a:solidFill>
                  <a:srgbClr val="000000"/>
                </a:solidFill>
                <a:latin typeface="Arial"/>
              </a:rPr>
              <a:t> </a:t>
            </a:r>
            <a:r>
              <a:rPr lang="en-US" sz="4261" dirty="0" err="1">
                <a:solidFill>
                  <a:srgbClr val="000000"/>
                </a:solidFill>
                <a:latin typeface="Arial"/>
              </a:rPr>
              <a:t>installée</a:t>
            </a:r>
            <a:r>
              <a:rPr lang="en-US" sz="4261" dirty="0">
                <a:solidFill>
                  <a:srgbClr val="000000"/>
                </a:solidFill>
                <a:latin typeface="Arial"/>
              </a:rPr>
              <a:t> par un </a:t>
            </a:r>
            <a:r>
              <a:rPr lang="en-US" sz="4261" dirty="0" err="1">
                <a:solidFill>
                  <a:srgbClr val="000000"/>
                </a:solidFill>
                <a:latin typeface="Arial"/>
              </a:rPr>
              <a:t>projet</a:t>
            </a:r>
            <a:r>
              <a:rPr lang="en-US" sz="4261" dirty="0">
                <a:solidFill>
                  <a:srgbClr val="000000"/>
                </a:solidFill>
                <a:latin typeface="Arial"/>
              </a:rPr>
              <a:t> plus ancient.</a:t>
            </a:r>
            <a:br>
              <a:rPr lang="en-US" sz="4261" dirty="0">
                <a:solidFill>
                  <a:srgbClr val="000000"/>
                </a:solidFill>
                <a:latin typeface="Arial"/>
              </a:rPr>
            </a:br>
            <a:r>
              <a:rPr lang="en-US" sz="4261" dirty="0" err="1">
                <a:solidFill>
                  <a:srgbClr val="000000"/>
                </a:solidFill>
                <a:latin typeface="Arial"/>
              </a:rPr>
              <a:t>L’affouillement</a:t>
            </a:r>
            <a:r>
              <a:rPr lang="en-US" sz="4261" dirty="0">
                <a:solidFill>
                  <a:srgbClr val="000000"/>
                </a:solidFill>
                <a:latin typeface="Arial"/>
              </a:rPr>
              <a:t> a </a:t>
            </a:r>
            <a:r>
              <a:rPr lang="en-US" sz="4261" dirty="0" err="1">
                <a:solidFill>
                  <a:srgbClr val="000000"/>
                </a:solidFill>
                <a:latin typeface="Arial"/>
              </a:rPr>
              <a:t>commencé</a:t>
            </a:r>
            <a:r>
              <a:rPr lang="en-US" sz="4261" dirty="0">
                <a:solidFill>
                  <a:srgbClr val="000000"/>
                </a:solidFill>
                <a:latin typeface="Arial"/>
              </a:rPr>
              <a:t> son travail de </a:t>
            </a:r>
            <a:r>
              <a:rPr lang="en-US" sz="4261" dirty="0" err="1">
                <a:solidFill>
                  <a:srgbClr val="000000"/>
                </a:solidFill>
                <a:latin typeface="Arial"/>
              </a:rPr>
              <a:t>déstabilisation</a:t>
            </a:r>
            <a:r>
              <a:rPr lang="en-US" sz="4261" dirty="0">
                <a:solidFill>
                  <a:srgbClr val="000000"/>
                </a:solidFill>
                <a:latin typeface="Arial"/>
              </a:rPr>
              <a:t>.</a:t>
            </a:r>
          </a:p>
        </p:txBody>
      </p:sp>
      <p:grpSp>
        <p:nvGrpSpPr>
          <p:cNvPr id="7" name="Group 7"/>
          <p:cNvGrpSpPr/>
          <p:nvPr/>
        </p:nvGrpSpPr>
        <p:grpSpPr>
          <a:xfrm>
            <a:off x="6706938" y="1309579"/>
            <a:ext cx="11557383" cy="7034317"/>
            <a:chOff x="0" y="0"/>
            <a:chExt cx="10433050" cy="6350000"/>
          </a:xfrm>
        </p:grpSpPr>
        <p:sp>
          <p:nvSpPr>
            <p:cNvPr id="8" name="Freeform 8" descr="DSC04312"/>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66528"/>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66528"/>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66528"/>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66528"/>
            </a:solidFill>
            <a:prstDash val="solid"/>
            <a:headEnd type="none" w="sm" len="sm"/>
            <a:tailEnd type="none" w="sm" len="sm"/>
          </a:ln>
        </p:spPr>
        <p:txBody>
          <a:bodyPr/>
          <a:lstStyle/>
          <a:p>
            <a:endParaRPr lang="fr-FR"/>
          </a:p>
        </p:txBody>
      </p:sp>
      <p:sp>
        <p:nvSpPr>
          <p:cNvPr id="6" name="TextBox 6"/>
          <p:cNvSpPr txBox="1"/>
          <p:nvPr/>
        </p:nvSpPr>
        <p:spPr>
          <a:xfrm>
            <a:off x="2115395" y="3200400"/>
            <a:ext cx="3696692" cy="4495800"/>
          </a:xfrm>
          <a:prstGeom prst="rect">
            <a:avLst/>
          </a:prstGeom>
        </p:spPr>
        <p:txBody>
          <a:bodyPr lIns="0" tIns="0" rIns="0" bIns="0" rtlCol="0" anchor="t">
            <a:spAutoFit/>
          </a:bodyPr>
          <a:lstStyle/>
          <a:p>
            <a:pPr marL="0" lvl="0" indent="0" algn="l">
              <a:lnSpc>
                <a:spcPts val="4365"/>
              </a:lnSpc>
            </a:pPr>
            <a:r>
              <a:rPr lang="en-US" sz="3638">
                <a:solidFill>
                  <a:srgbClr val="000000"/>
                </a:solidFill>
                <a:latin typeface="Arial"/>
              </a:rPr>
              <a:t>Zone fragile d’une haie vive. En l’absence d’une intervention pour conforter cette zone, une brèche se formera.</a:t>
            </a:r>
          </a:p>
        </p:txBody>
      </p:sp>
      <p:grpSp>
        <p:nvGrpSpPr>
          <p:cNvPr id="7" name="Group 7"/>
          <p:cNvGrpSpPr/>
          <p:nvPr/>
        </p:nvGrpSpPr>
        <p:grpSpPr>
          <a:xfrm>
            <a:off x="6618765" y="1141206"/>
            <a:ext cx="11583630" cy="7050292"/>
            <a:chOff x="0" y="0"/>
            <a:chExt cx="10433050" cy="6350000"/>
          </a:xfrm>
        </p:grpSpPr>
        <p:sp>
          <p:nvSpPr>
            <p:cNvPr id="8" name="Freeform 8" descr="DSC0431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414587" y="723900"/>
            <a:ext cx="13458825" cy="9061391"/>
          </a:xfrm>
          <a:prstGeom prst="rect">
            <a:avLst/>
          </a:prstGeom>
        </p:spPr>
        <p:txBody>
          <a:bodyPr lIns="0" tIns="0" rIns="0" bIns="0" rtlCol="0" anchor="t">
            <a:spAutoFit/>
          </a:bodyPr>
          <a:lstStyle/>
          <a:p>
            <a:pPr algn="ctr">
              <a:lnSpc>
                <a:spcPts val="2160"/>
              </a:lnSpc>
            </a:pPr>
            <a:r>
              <a:rPr lang="fr-FR" sz="3600" dirty="0">
                <a:solidFill>
                  <a:srgbClr val="000000"/>
                </a:solidFill>
                <a:latin typeface="Arial Bold"/>
              </a:rPr>
              <a:t>L</a:t>
            </a:r>
            <a:r>
              <a:rPr lang="fr-FR" sz="3600" noProof="0" dirty="0">
                <a:solidFill>
                  <a:srgbClr val="000000"/>
                </a:solidFill>
                <a:latin typeface="Arial Bold"/>
              </a:rPr>
              <a:t>’aménagement de versants à Marmelade</a:t>
            </a:r>
          </a:p>
          <a:p>
            <a:pPr algn="ctr">
              <a:lnSpc>
                <a:spcPts val="2160"/>
              </a:lnSpc>
            </a:pPr>
            <a:endParaRPr lang="fr-FR" sz="3600" noProof="0" dirty="0">
              <a:solidFill>
                <a:srgbClr val="000000"/>
              </a:solidFill>
              <a:latin typeface="Arial Bold"/>
            </a:endParaRPr>
          </a:p>
          <a:p>
            <a:pPr algn="l">
              <a:lnSpc>
                <a:spcPts val="2159"/>
              </a:lnSpc>
            </a:pPr>
            <a:endParaRPr lang="fr-FR" sz="1799" noProof="0" dirty="0">
              <a:solidFill>
                <a:srgbClr val="000000"/>
              </a:solidFill>
              <a:latin typeface="Arial Bold"/>
            </a:endParaRPr>
          </a:p>
          <a:p>
            <a:pPr>
              <a:spcBef>
                <a:spcPct val="0"/>
              </a:spcBef>
              <a:defRPr/>
            </a:pPr>
            <a:r>
              <a:rPr lang="fr-FR" sz="2000" noProof="0" dirty="0">
                <a:latin typeface="+mj-lt"/>
              </a:rPr>
              <a:t>Ces observations d’aménagements mis en place par des projets de conservation des sols ont été effectuées lors d’une </a:t>
            </a:r>
            <a:r>
              <a:rPr lang="fr-FR" sz="2000" dirty="0"/>
              <a:t> mission </a:t>
            </a:r>
            <a:r>
              <a:rPr lang="fr-FR" sz="2000" noProof="0" dirty="0">
                <a:latin typeface="+mj-lt"/>
              </a:rPr>
              <a:t>faite par l’auteur en 2005. Il était chargé d’évaluer la pertinence des aménagements de conservation des sols mis en place par un projet de conservation des sols en cours de réalisation. Son premier constat fut technique, il portait sur la nécessité de compléter les aménagements par un dispositif permettant d’éviter leur affouillement du fait de l’érosion aratoire.</a:t>
            </a:r>
          </a:p>
          <a:p>
            <a:pPr eaLnBrk="1" hangingPunct="1">
              <a:spcBef>
                <a:spcPct val="0"/>
              </a:spcBef>
              <a:buFontTx/>
              <a:buNone/>
              <a:defRPr/>
            </a:pPr>
            <a:endParaRPr lang="fr-FR" sz="2000" noProof="0" dirty="0">
              <a:latin typeface="+mj-lt"/>
            </a:endParaRPr>
          </a:p>
          <a:p>
            <a:pPr eaLnBrk="1" hangingPunct="1">
              <a:spcBef>
                <a:spcPct val="0"/>
              </a:spcBef>
              <a:buFontTx/>
              <a:buNone/>
              <a:defRPr/>
            </a:pPr>
            <a:r>
              <a:rPr lang="fr-FR" sz="2000" noProof="0" dirty="0">
                <a:latin typeface="+mj-lt"/>
              </a:rPr>
              <a:t>Mais il y avait plus important. Le projet cherchait des « solutions » au « problème » de l’érosion des sols. A Son avis, il aurait été préférable de partir d’une analyse des contraintes subies par les exploitations agricoles et de chercher avec les agriculteurs à définir des  actions pour augmenter la production agricole ou l’accès à l’eau. </a:t>
            </a:r>
          </a:p>
          <a:p>
            <a:pPr eaLnBrk="1" hangingPunct="1">
              <a:spcBef>
                <a:spcPct val="0"/>
              </a:spcBef>
              <a:buFontTx/>
              <a:buNone/>
              <a:defRPr/>
            </a:pPr>
            <a:endParaRPr lang="fr-FR" sz="2000" noProof="0" dirty="0">
              <a:latin typeface="+mj-lt"/>
            </a:endParaRPr>
          </a:p>
          <a:p>
            <a:pPr eaLnBrk="1" hangingPunct="1">
              <a:spcBef>
                <a:spcPct val="0"/>
              </a:spcBef>
              <a:buFontTx/>
              <a:buNone/>
              <a:defRPr/>
            </a:pPr>
            <a:r>
              <a:rPr lang="fr-FR" sz="2000" noProof="0" dirty="0">
                <a:latin typeface="+mj-lt"/>
              </a:rPr>
              <a:t>Bref, </a:t>
            </a:r>
            <a:r>
              <a:rPr lang="fr-FR" sz="2000" dirty="0">
                <a:latin typeface="+mj-lt"/>
              </a:rPr>
              <a:t>il</a:t>
            </a:r>
            <a:r>
              <a:rPr lang="fr-FR" sz="2000" noProof="0" dirty="0">
                <a:latin typeface="+mj-lt"/>
              </a:rPr>
              <a:t> proposait de changer la philosophie du projet. Je proposais de partir d’une analyse des systèmes agraires pour identifier contraintes et opportunités et définir avec les agriculteurs les aménagements à réaliser pour améliorer leur production. La maîtrise de l’érosion était constituée en un sous-produit du développement agricole.</a:t>
            </a:r>
          </a:p>
          <a:p>
            <a:pPr eaLnBrk="1" hangingPunct="1">
              <a:spcBef>
                <a:spcPct val="0"/>
              </a:spcBef>
              <a:buFontTx/>
              <a:buNone/>
              <a:defRPr/>
            </a:pPr>
            <a:endParaRPr lang="fr-FR" sz="2000" noProof="0" dirty="0">
              <a:latin typeface="+mj-lt"/>
            </a:endParaRPr>
          </a:p>
          <a:p>
            <a:pPr eaLnBrk="1" hangingPunct="1">
              <a:spcBef>
                <a:spcPct val="0"/>
              </a:spcBef>
              <a:buFontTx/>
              <a:buNone/>
              <a:defRPr/>
            </a:pPr>
            <a:r>
              <a:rPr lang="fr-FR" sz="2000" noProof="0" dirty="0">
                <a:latin typeface="+mj-lt"/>
              </a:rPr>
              <a:t>Ces propositions se heurtèrent à de l’incompréhension. Ce n’était pas cela qui était prévu par le projet, ce n’était pas non plus ce que l’on attendait de lui ; </a:t>
            </a:r>
            <a:r>
              <a:rPr lang="fr-FR" sz="2000" dirty="0">
                <a:latin typeface="+mj-lt"/>
              </a:rPr>
              <a:t>il </a:t>
            </a:r>
            <a:r>
              <a:rPr lang="fr-FR" sz="2000" noProof="0" dirty="0">
                <a:latin typeface="+mj-lt"/>
              </a:rPr>
              <a:t>était un expert en conservation des sols, </a:t>
            </a:r>
            <a:r>
              <a:rPr lang="fr-FR" sz="2000" dirty="0">
                <a:latin typeface="+mj-lt"/>
              </a:rPr>
              <a:t>il</a:t>
            </a:r>
            <a:r>
              <a:rPr lang="fr-FR" sz="2000" noProof="0" dirty="0">
                <a:latin typeface="+mj-lt"/>
              </a:rPr>
              <a:t> ne devait pas sortir de mon domaine de compétence. </a:t>
            </a:r>
          </a:p>
          <a:p>
            <a:pPr eaLnBrk="1" hangingPunct="1">
              <a:spcBef>
                <a:spcPct val="0"/>
              </a:spcBef>
              <a:buFontTx/>
              <a:buNone/>
              <a:defRPr/>
            </a:pPr>
            <a:endParaRPr lang="fr-FR" sz="2000" noProof="0" dirty="0">
              <a:latin typeface="+mj-lt"/>
            </a:endParaRPr>
          </a:p>
          <a:p>
            <a:pPr algn="just">
              <a:spcBef>
                <a:spcPts val="240"/>
              </a:spcBef>
              <a:spcAft>
                <a:spcPts val="240"/>
              </a:spcAft>
              <a:buFontTx/>
              <a:buNone/>
              <a:defRPr/>
            </a:pPr>
            <a:r>
              <a:rPr lang="fr-FR" sz="2000" noProof="0" dirty="0">
                <a:solidFill>
                  <a:srgbClr val="000000"/>
                </a:solidFill>
                <a:latin typeface="+mj-lt"/>
                <a:ea typeface="Times New Roman" panose="02020603050405020304" pitchFamily="18" charset="0"/>
              </a:rPr>
              <a:t>L’équipe de ce projet avait développé des relations fortes avec les agriculteurs concernés comme avec les notables locaux. La cohérence de l'équipe était basée sur une vision commune ainsi que sur un système de leadership qui, en cas de difficulté, lui permettait de négocier efficacement avec l'agence de développement, le ministère de l'agriculture haïtien et avec les acteurs locaux. </a:t>
            </a:r>
          </a:p>
          <a:p>
            <a:pPr algn="just">
              <a:spcBef>
                <a:spcPts val="240"/>
              </a:spcBef>
              <a:spcAft>
                <a:spcPts val="240"/>
              </a:spcAft>
              <a:buFontTx/>
              <a:buNone/>
              <a:defRPr/>
            </a:pPr>
            <a:endParaRPr lang="fr-FR" sz="2000" noProof="0" dirty="0">
              <a:latin typeface="+mj-lt"/>
              <a:ea typeface="Times New Roman" panose="02020603050405020304" pitchFamily="18" charset="0"/>
            </a:endParaRPr>
          </a:p>
          <a:p>
            <a:pPr algn="just">
              <a:spcBef>
                <a:spcPts val="240"/>
              </a:spcBef>
              <a:spcAft>
                <a:spcPts val="240"/>
              </a:spcAft>
              <a:buNone/>
              <a:defRPr/>
            </a:pPr>
            <a:r>
              <a:rPr lang="fr-FR" sz="2000" noProof="0" dirty="0">
                <a:latin typeface="+mj-lt"/>
                <a:ea typeface="Times New Roman" panose="02020603050405020304" pitchFamily="18" charset="0"/>
              </a:rPr>
              <a:t>Ce projet de Marmelade était un projet pilote dont il fallait s'inspirer pour des interventions ultérieures. </a:t>
            </a:r>
            <a:r>
              <a:rPr lang="fr-FR" sz="2000" noProof="0" dirty="0">
                <a:solidFill>
                  <a:srgbClr val="000000"/>
                </a:solidFill>
                <a:latin typeface="+mj-lt"/>
                <a:ea typeface="Times New Roman" panose="02020603050405020304" pitchFamily="18" charset="0"/>
              </a:rPr>
              <a:t>La réussite devait résulter de l'excellence de la méthodologie appliquée. Cependant, l'interprétation des aménagements mis en place me laissa perplexe. </a:t>
            </a:r>
          </a:p>
          <a:p>
            <a:pPr algn="just">
              <a:spcBef>
                <a:spcPts val="240"/>
              </a:spcBef>
              <a:spcAft>
                <a:spcPts val="240"/>
              </a:spcAft>
              <a:buFontTx/>
              <a:buNone/>
              <a:defRPr/>
            </a:pPr>
            <a:endParaRPr lang="fr-FR" sz="2000" noProof="0" dirty="0">
              <a:solidFill>
                <a:srgbClr val="000000"/>
              </a:solidFill>
              <a:latin typeface="+mj-lt"/>
              <a:ea typeface="Times New Roman" panose="02020603050405020304" pitchFamily="18" charset="0"/>
            </a:endParaRPr>
          </a:p>
          <a:p>
            <a:pPr algn="just">
              <a:spcBef>
                <a:spcPts val="240"/>
              </a:spcBef>
              <a:spcAft>
                <a:spcPts val="240"/>
              </a:spcAft>
              <a:buFontTx/>
              <a:buNone/>
              <a:defRPr/>
            </a:pPr>
            <a:r>
              <a:rPr lang="fr-FR" sz="2000" dirty="0">
                <a:solidFill>
                  <a:srgbClr val="000000"/>
                </a:solidFill>
                <a:latin typeface="+mj-lt"/>
                <a:ea typeface="Times New Roman" panose="02020603050405020304" pitchFamily="18" charset="0"/>
              </a:rPr>
              <a:t>L</a:t>
            </a:r>
            <a:r>
              <a:rPr lang="fr-FR" sz="2000" noProof="0" dirty="0">
                <a:solidFill>
                  <a:srgbClr val="000000"/>
                </a:solidFill>
                <a:latin typeface="+mj-lt"/>
                <a:ea typeface="Times New Roman" panose="02020603050405020304" pitchFamily="18" charset="0"/>
              </a:rPr>
              <a:t>es observations sur les effets de projets plus anciens ont conduit l’auteur à douter de la durabilité des réalisations. </a:t>
            </a:r>
            <a:endParaRPr lang="fr-FR" sz="2000" noProof="0" dirty="0">
              <a:latin typeface="+mj-lt"/>
            </a:endParaRPr>
          </a:p>
          <a:p>
            <a:pPr algn="l">
              <a:lnSpc>
                <a:spcPts val="2159"/>
              </a:lnSpc>
            </a:pPr>
            <a:endParaRPr lang="fr-FR" sz="1799" noProof="0"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315"/>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r="-3552"/>
            </a:stretch>
          </a:blipFill>
        </p:spPr>
        <p:txBody>
          <a:bodyPr/>
          <a:lstStyle/>
          <a:p>
            <a:endParaRPr lang="fr-FR"/>
          </a:p>
        </p:txBody>
      </p:sp>
      <p:sp>
        <p:nvSpPr>
          <p:cNvPr id="3" name="TextBox 3"/>
          <p:cNvSpPr txBox="1"/>
          <p:nvPr/>
        </p:nvSpPr>
        <p:spPr>
          <a:xfrm>
            <a:off x="12788936" y="1933575"/>
            <a:ext cx="4470364" cy="6257925"/>
          </a:xfrm>
          <a:prstGeom prst="rect">
            <a:avLst/>
          </a:prstGeom>
        </p:spPr>
        <p:txBody>
          <a:bodyPr lIns="0" tIns="0" rIns="0" bIns="0" rtlCol="0" anchor="t">
            <a:spAutoFit/>
          </a:bodyPr>
          <a:lstStyle/>
          <a:p>
            <a:pPr marL="0" lvl="0" indent="0" algn="r">
              <a:lnSpc>
                <a:spcPts val="9600"/>
              </a:lnSpc>
            </a:pPr>
            <a:r>
              <a:rPr lang="en-US" sz="8000" u="none">
                <a:solidFill>
                  <a:srgbClr val="000000"/>
                </a:solidFill>
                <a:latin typeface="Arial"/>
              </a:rPr>
              <a:t>Haie vive affouillée par l’érosion aratoire.</a:t>
            </a:r>
          </a:p>
        </p:txBody>
      </p:sp>
      <p:sp>
        <p:nvSpPr>
          <p:cNvPr id="4" name="AutoShape 4"/>
          <p:cNvSpPr/>
          <p:nvPr/>
        </p:nvSpPr>
        <p:spPr>
          <a:xfrm>
            <a:off x="12788936" y="1038225"/>
            <a:ext cx="4470364" cy="0"/>
          </a:xfrm>
          <a:prstGeom prst="line">
            <a:avLst/>
          </a:prstGeom>
          <a:ln w="28575" cap="rnd">
            <a:solidFill>
              <a:srgbClr val="445C28"/>
            </a:solidFill>
            <a:prstDash val="solid"/>
            <a:headEnd type="none" w="sm" len="sm"/>
            <a:tailEnd type="none" w="sm" len="sm"/>
          </a:ln>
        </p:spPr>
        <p:txBody>
          <a:bodyPr/>
          <a:lstStyle/>
          <a:p>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32"/>
          <p:cNvSpPr/>
          <p:nvPr/>
        </p:nvSpPr>
        <p:spPr>
          <a:xfrm>
            <a:off x="0" y="1474120"/>
            <a:ext cx="11012312" cy="8812880"/>
          </a:xfrm>
          <a:custGeom>
            <a:avLst/>
            <a:gdLst/>
            <a:ahLst/>
            <a:cxnLst/>
            <a:rect l="l" t="t" r="r" b="b"/>
            <a:pathLst>
              <a:path w="11012312" h="8812880">
                <a:moveTo>
                  <a:pt x="0" y="0"/>
                </a:moveTo>
                <a:lnTo>
                  <a:pt x="11012312" y="0"/>
                </a:lnTo>
                <a:lnTo>
                  <a:pt x="11012312" y="8812880"/>
                </a:lnTo>
                <a:lnTo>
                  <a:pt x="0" y="8812880"/>
                </a:lnTo>
                <a:lnTo>
                  <a:pt x="0" y="0"/>
                </a:lnTo>
                <a:close/>
              </a:path>
            </a:pathLst>
          </a:custGeom>
          <a:blipFill>
            <a:blip r:embed="rId2"/>
            <a:stretch>
              <a:fillRect l="-5108" r="-2162"/>
            </a:stretch>
          </a:blipFill>
        </p:spPr>
        <p:txBody>
          <a:bodyPr/>
          <a:lstStyle/>
          <a:p>
            <a:endParaRPr lang="fr-FR"/>
          </a:p>
        </p:txBody>
      </p:sp>
      <p:sp>
        <p:nvSpPr>
          <p:cNvPr id="3" name="TextBox 3"/>
          <p:cNvSpPr txBox="1"/>
          <p:nvPr/>
        </p:nvSpPr>
        <p:spPr>
          <a:xfrm>
            <a:off x="12060062" y="1378870"/>
            <a:ext cx="4844426" cy="6010275"/>
          </a:xfrm>
          <a:prstGeom prst="rect">
            <a:avLst/>
          </a:prstGeom>
        </p:spPr>
        <p:txBody>
          <a:bodyPr lIns="0" tIns="0" rIns="0" bIns="0" rtlCol="0" anchor="t">
            <a:spAutoFit/>
          </a:bodyPr>
          <a:lstStyle/>
          <a:p>
            <a:pPr marL="0" lvl="0" indent="0" algn="l">
              <a:lnSpc>
                <a:spcPts val="5236"/>
              </a:lnSpc>
            </a:pPr>
            <a:r>
              <a:rPr lang="en-US" sz="4363">
                <a:solidFill>
                  <a:srgbClr val="000000"/>
                </a:solidFill>
                <a:latin typeface="Arial"/>
              </a:rPr>
              <a:t>Haie vive à base de Vétiver installée par un projet récent et déjà fortement dégradée (affouillement par l’érosion aratoire, ouverture de brèches).</a:t>
            </a:r>
          </a:p>
        </p:txBody>
      </p:sp>
      <p:sp>
        <p:nvSpPr>
          <p:cNvPr id="4" name="TextBox 4"/>
          <p:cNvSpPr txBox="1"/>
          <p:nvPr/>
        </p:nvSpPr>
        <p:spPr>
          <a:xfrm>
            <a:off x="12060062" y="8285237"/>
            <a:ext cx="4222491" cy="791982"/>
          </a:xfrm>
          <a:prstGeom prst="rect">
            <a:avLst/>
          </a:prstGeom>
        </p:spPr>
        <p:txBody>
          <a:bodyPr lIns="0" tIns="0" rIns="0" bIns="0" rtlCol="0" anchor="t">
            <a:spAutoFit/>
          </a:bodyPr>
          <a:lstStyle/>
          <a:p>
            <a:pPr marL="0" lvl="0" indent="0" algn="l">
              <a:lnSpc>
                <a:spcPts val="3072"/>
              </a:lnSpc>
              <a:spcBef>
                <a:spcPct val="0"/>
              </a:spcBef>
            </a:pPr>
            <a:r>
              <a:rPr lang="en-US" sz="2194">
                <a:solidFill>
                  <a:srgbClr val="000000"/>
                </a:solidFill>
                <a:latin typeface="Arial"/>
              </a:rPr>
              <a:t>Stade avancé de la destruction du cordon enherbé par affouillement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B743E"/>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B743E"/>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B743E"/>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B743E"/>
            </a:solidFill>
            <a:prstDash val="solid"/>
            <a:headEnd type="none" w="sm" len="sm"/>
            <a:tailEnd type="none" w="sm" len="sm"/>
          </a:ln>
        </p:spPr>
        <p:txBody>
          <a:bodyPr/>
          <a:lstStyle/>
          <a:p>
            <a:endParaRPr lang="fr-FR"/>
          </a:p>
        </p:txBody>
      </p:sp>
      <p:sp>
        <p:nvSpPr>
          <p:cNvPr id="6" name="TextBox 6"/>
          <p:cNvSpPr txBox="1"/>
          <p:nvPr/>
        </p:nvSpPr>
        <p:spPr>
          <a:xfrm>
            <a:off x="2115395" y="3162300"/>
            <a:ext cx="3696692" cy="4572000"/>
          </a:xfrm>
          <a:prstGeom prst="rect">
            <a:avLst/>
          </a:prstGeom>
        </p:spPr>
        <p:txBody>
          <a:bodyPr lIns="0" tIns="0" rIns="0" bIns="0" rtlCol="0" anchor="t">
            <a:spAutoFit/>
          </a:bodyPr>
          <a:lstStyle/>
          <a:p>
            <a:pPr marL="0" lvl="0" indent="0" algn="l">
              <a:lnSpc>
                <a:spcPts val="4459"/>
              </a:lnSpc>
            </a:pPr>
            <a:r>
              <a:rPr lang="en-US" sz="3716" dirty="0" err="1">
                <a:solidFill>
                  <a:srgbClr val="000000"/>
                </a:solidFill>
                <a:latin typeface="Arial"/>
              </a:rPr>
              <a:t>Certaines</a:t>
            </a:r>
            <a:r>
              <a:rPr lang="en-US" sz="3716" dirty="0">
                <a:solidFill>
                  <a:srgbClr val="000000"/>
                </a:solidFill>
                <a:latin typeface="Arial"/>
              </a:rPr>
              <a:t> mottes de </a:t>
            </a:r>
            <a:r>
              <a:rPr lang="en-US" sz="3716" dirty="0" err="1">
                <a:solidFill>
                  <a:srgbClr val="000000"/>
                </a:solidFill>
                <a:latin typeface="Arial"/>
              </a:rPr>
              <a:t>Vétiver</a:t>
            </a:r>
            <a:r>
              <a:rPr lang="en-US" sz="3716" dirty="0">
                <a:solidFill>
                  <a:srgbClr val="000000"/>
                </a:solidFill>
                <a:latin typeface="Arial"/>
              </a:rPr>
              <a:t> </a:t>
            </a:r>
            <a:r>
              <a:rPr lang="en-US" sz="3716" dirty="0" err="1">
                <a:solidFill>
                  <a:srgbClr val="000000"/>
                </a:solidFill>
                <a:latin typeface="Arial"/>
              </a:rPr>
              <a:t>ont</a:t>
            </a:r>
            <a:r>
              <a:rPr lang="en-US" sz="3716" dirty="0">
                <a:solidFill>
                  <a:srgbClr val="000000"/>
                </a:solidFill>
                <a:latin typeface="Arial"/>
              </a:rPr>
              <a:t> </a:t>
            </a:r>
            <a:r>
              <a:rPr lang="en-US" sz="3716" dirty="0" err="1">
                <a:solidFill>
                  <a:srgbClr val="000000"/>
                </a:solidFill>
                <a:latin typeface="Arial"/>
              </a:rPr>
              <a:t>glissé</a:t>
            </a:r>
            <a:r>
              <a:rPr lang="en-US" sz="3716" dirty="0">
                <a:solidFill>
                  <a:srgbClr val="000000"/>
                </a:solidFill>
                <a:latin typeface="Arial"/>
              </a:rPr>
              <a:t> </a:t>
            </a:r>
            <a:r>
              <a:rPr lang="en-US" sz="3716" dirty="0" err="1">
                <a:solidFill>
                  <a:srgbClr val="000000"/>
                </a:solidFill>
                <a:latin typeface="Arial"/>
              </a:rPr>
              <a:t>vers</a:t>
            </a:r>
            <a:r>
              <a:rPr lang="en-US" sz="3716" dirty="0">
                <a:solidFill>
                  <a:srgbClr val="000000"/>
                </a:solidFill>
                <a:latin typeface="Arial"/>
              </a:rPr>
              <a:t> </a:t>
            </a:r>
            <a:r>
              <a:rPr lang="en-US" sz="3716" dirty="0" err="1">
                <a:solidFill>
                  <a:srgbClr val="000000"/>
                </a:solidFill>
                <a:latin typeface="Arial"/>
              </a:rPr>
              <a:t>l’aval</a:t>
            </a:r>
            <a:r>
              <a:rPr lang="en-US" sz="3716" dirty="0">
                <a:solidFill>
                  <a:srgbClr val="000000"/>
                </a:solidFill>
                <a:latin typeface="Arial"/>
              </a:rPr>
              <a:t>, la </a:t>
            </a:r>
            <a:r>
              <a:rPr lang="en-US" sz="3716" dirty="0" err="1">
                <a:solidFill>
                  <a:srgbClr val="000000"/>
                </a:solidFill>
                <a:latin typeface="Arial"/>
              </a:rPr>
              <a:t>haie</a:t>
            </a:r>
            <a:r>
              <a:rPr lang="en-US" sz="3716" dirty="0">
                <a:solidFill>
                  <a:srgbClr val="000000"/>
                </a:solidFill>
                <a:latin typeface="Arial"/>
              </a:rPr>
              <a:t> se </a:t>
            </a:r>
            <a:r>
              <a:rPr lang="en-US" sz="3716" dirty="0" err="1">
                <a:solidFill>
                  <a:srgbClr val="000000"/>
                </a:solidFill>
                <a:latin typeface="Arial"/>
              </a:rPr>
              <a:t>transforme</a:t>
            </a:r>
            <a:r>
              <a:rPr lang="en-US" sz="3716" dirty="0">
                <a:solidFill>
                  <a:srgbClr val="000000"/>
                </a:solidFill>
                <a:latin typeface="Arial"/>
              </a:rPr>
              <a:t> </a:t>
            </a:r>
            <a:r>
              <a:rPr lang="en-US" sz="3716" dirty="0" err="1">
                <a:solidFill>
                  <a:srgbClr val="000000"/>
                </a:solidFill>
                <a:latin typeface="Arial"/>
              </a:rPr>
              <a:t>en</a:t>
            </a:r>
            <a:r>
              <a:rPr lang="en-US" sz="3716" dirty="0">
                <a:solidFill>
                  <a:srgbClr val="000000"/>
                </a:solidFill>
                <a:latin typeface="Arial"/>
              </a:rPr>
              <a:t> </a:t>
            </a:r>
            <a:r>
              <a:rPr lang="en-US" sz="3716" dirty="0" err="1">
                <a:solidFill>
                  <a:srgbClr val="000000"/>
                </a:solidFill>
                <a:latin typeface="Arial"/>
              </a:rPr>
              <a:t>une</a:t>
            </a:r>
            <a:r>
              <a:rPr lang="en-US" sz="3716" dirty="0">
                <a:solidFill>
                  <a:srgbClr val="000000"/>
                </a:solidFill>
                <a:latin typeface="Arial"/>
              </a:rPr>
              <a:t> </a:t>
            </a:r>
            <a:r>
              <a:rPr lang="en-US" sz="3716" dirty="0" err="1">
                <a:solidFill>
                  <a:srgbClr val="000000"/>
                </a:solidFill>
                <a:latin typeface="Arial"/>
              </a:rPr>
              <a:t>ligne</a:t>
            </a:r>
            <a:r>
              <a:rPr lang="en-US" sz="3716" dirty="0">
                <a:solidFill>
                  <a:srgbClr val="000000"/>
                </a:solidFill>
                <a:latin typeface="Arial"/>
              </a:rPr>
              <a:t> </a:t>
            </a:r>
            <a:r>
              <a:rPr lang="en-US" sz="3716" dirty="0" err="1">
                <a:solidFill>
                  <a:srgbClr val="000000"/>
                </a:solidFill>
                <a:latin typeface="Arial"/>
              </a:rPr>
              <a:t>en</a:t>
            </a:r>
            <a:r>
              <a:rPr lang="en-US" sz="3716" dirty="0">
                <a:solidFill>
                  <a:srgbClr val="000000"/>
                </a:solidFill>
                <a:latin typeface="Arial"/>
              </a:rPr>
              <a:t> </a:t>
            </a:r>
            <a:r>
              <a:rPr lang="en-US" sz="3716" dirty="0" err="1">
                <a:solidFill>
                  <a:srgbClr val="000000"/>
                </a:solidFill>
                <a:latin typeface="Arial"/>
              </a:rPr>
              <a:t>pointillé</a:t>
            </a:r>
            <a:r>
              <a:rPr lang="en-US" sz="3716" dirty="0">
                <a:solidFill>
                  <a:srgbClr val="000000"/>
                </a:solidFill>
                <a:latin typeface="Arial"/>
              </a:rPr>
              <a:t> </a:t>
            </a:r>
            <a:r>
              <a:rPr lang="en-US" sz="3716" dirty="0" err="1">
                <a:solidFill>
                  <a:srgbClr val="000000"/>
                </a:solidFill>
                <a:latin typeface="Arial"/>
              </a:rPr>
              <a:t>sinusoïdal</a:t>
            </a:r>
            <a:r>
              <a:rPr lang="en-US" sz="3716" dirty="0">
                <a:solidFill>
                  <a:srgbClr val="000000"/>
                </a:solidFill>
                <a:latin typeface="Arial"/>
              </a:rPr>
              <a:t>.</a:t>
            </a:r>
          </a:p>
        </p:txBody>
      </p:sp>
      <p:grpSp>
        <p:nvGrpSpPr>
          <p:cNvPr id="7" name="Group 7"/>
          <p:cNvGrpSpPr/>
          <p:nvPr/>
        </p:nvGrpSpPr>
        <p:grpSpPr>
          <a:xfrm>
            <a:off x="6679229" y="1319104"/>
            <a:ext cx="11541738" cy="7024795"/>
            <a:chOff x="0" y="0"/>
            <a:chExt cx="10433050" cy="6350000"/>
          </a:xfrm>
        </p:grpSpPr>
        <p:sp>
          <p:nvSpPr>
            <p:cNvPr id="8" name="Freeform 8" descr="DSC0423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9127" b="-13445"/>
              </a:stretch>
            </a:blipFill>
          </p:spPr>
          <p:txBody>
            <a:bodyPr/>
            <a:lstStyle/>
            <a:p>
              <a:endParaRPr lang="fr-F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F662B"/>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F662B"/>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F662B"/>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F662B"/>
            </a:solidFill>
            <a:prstDash val="solid"/>
            <a:headEnd type="none" w="sm" len="sm"/>
            <a:tailEnd type="none" w="sm" len="sm"/>
          </a:ln>
        </p:spPr>
        <p:txBody>
          <a:bodyPr/>
          <a:lstStyle/>
          <a:p>
            <a:endParaRPr lang="fr-FR"/>
          </a:p>
        </p:txBody>
      </p:sp>
      <p:sp>
        <p:nvSpPr>
          <p:cNvPr id="6" name="TextBox 6"/>
          <p:cNvSpPr txBox="1"/>
          <p:nvPr/>
        </p:nvSpPr>
        <p:spPr>
          <a:xfrm>
            <a:off x="1447800" y="3200400"/>
            <a:ext cx="4800597" cy="4514056"/>
          </a:xfrm>
          <a:prstGeom prst="rect">
            <a:avLst/>
          </a:prstGeom>
        </p:spPr>
        <p:txBody>
          <a:bodyPr wrap="square" lIns="0" tIns="0" rIns="0" bIns="0" rtlCol="0" anchor="t">
            <a:spAutoFit/>
          </a:bodyPr>
          <a:lstStyle/>
          <a:p>
            <a:pPr marL="0" lvl="0" indent="0" algn="l">
              <a:lnSpc>
                <a:spcPts val="4412"/>
              </a:lnSpc>
            </a:pPr>
            <a:r>
              <a:rPr lang="en-US" sz="3677" dirty="0">
                <a:solidFill>
                  <a:srgbClr val="000000"/>
                </a:solidFill>
                <a:latin typeface="Arial"/>
              </a:rPr>
              <a:t>Haie </a:t>
            </a:r>
            <a:r>
              <a:rPr lang="en-US" sz="3677" dirty="0" err="1">
                <a:solidFill>
                  <a:srgbClr val="000000"/>
                </a:solidFill>
                <a:latin typeface="Arial"/>
              </a:rPr>
              <a:t>vive</a:t>
            </a:r>
            <a:r>
              <a:rPr lang="en-US" sz="3677" dirty="0">
                <a:solidFill>
                  <a:srgbClr val="000000"/>
                </a:solidFill>
                <a:latin typeface="Arial"/>
              </a:rPr>
              <a:t> </a:t>
            </a:r>
            <a:r>
              <a:rPr lang="en-US" sz="3677" dirty="0" err="1">
                <a:solidFill>
                  <a:srgbClr val="000000"/>
                </a:solidFill>
                <a:latin typeface="Arial"/>
              </a:rPr>
              <a:t>graminéenne</a:t>
            </a:r>
            <a:r>
              <a:rPr lang="en-US" sz="3677" dirty="0">
                <a:solidFill>
                  <a:srgbClr val="000000"/>
                </a:solidFill>
                <a:latin typeface="Arial"/>
              </a:rPr>
              <a:t> </a:t>
            </a:r>
            <a:r>
              <a:rPr lang="en-US" sz="3677" dirty="0" err="1">
                <a:solidFill>
                  <a:srgbClr val="000000"/>
                </a:solidFill>
                <a:latin typeface="Arial"/>
              </a:rPr>
              <a:t>installée</a:t>
            </a:r>
            <a:r>
              <a:rPr lang="en-US" sz="3677" dirty="0">
                <a:solidFill>
                  <a:srgbClr val="000000"/>
                </a:solidFill>
                <a:latin typeface="Arial"/>
              </a:rPr>
              <a:t> sur un versant </a:t>
            </a:r>
            <a:r>
              <a:rPr lang="en-US" sz="3677" dirty="0" err="1">
                <a:solidFill>
                  <a:srgbClr val="000000"/>
                </a:solidFill>
                <a:latin typeface="Arial"/>
              </a:rPr>
              <a:t>pentu</a:t>
            </a:r>
            <a:r>
              <a:rPr lang="en-US" sz="3677" dirty="0">
                <a:solidFill>
                  <a:srgbClr val="000000"/>
                </a:solidFill>
                <a:latin typeface="Arial"/>
              </a:rPr>
              <a:t> et au sol </a:t>
            </a:r>
            <a:r>
              <a:rPr lang="en-US" sz="3677" dirty="0" err="1">
                <a:solidFill>
                  <a:srgbClr val="000000"/>
                </a:solidFill>
                <a:latin typeface="Arial"/>
              </a:rPr>
              <a:t>superficiel</a:t>
            </a:r>
            <a:r>
              <a:rPr lang="en-US" sz="3677" dirty="0">
                <a:solidFill>
                  <a:srgbClr val="000000"/>
                </a:solidFill>
                <a:latin typeface="Arial"/>
              </a:rPr>
              <a:t>. Des </a:t>
            </a:r>
            <a:r>
              <a:rPr lang="en-US" sz="3677" dirty="0" err="1">
                <a:solidFill>
                  <a:srgbClr val="000000"/>
                </a:solidFill>
                <a:latin typeface="Arial"/>
              </a:rPr>
              <a:t>brèches</a:t>
            </a:r>
            <a:r>
              <a:rPr lang="en-US" sz="3677" dirty="0">
                <a:solidFill>
                  <a:srgbClr val="000000"/>
                </a:solidFill>
                <a:latin typeface="Arial"/>
              </a:rPr>
              <a:t> </a:t>
            </a:r>
            <a:r>
              <a:rPr lang="en-US" sz="3677" dirty="0" err="1">
                <a:solidFill>
                  <a:srgbClr val="000000"/>
                </a:solidFill>
                <a:latin typeface="Arial"/>
              </a:rPr>
              <a:t>sont</a:t>
            </a:r>
            <a:r>
              <a:rPr lang="en-US" sz="3677" dirty="0">
                <a:solidFill>
                  <a:srgbClr val="000000"/>
                </a:solidFill>
                <a:latin typeface="Arial"/>
              </a:rPr>
              <a:t> </a:t>
            </a:r>
            <a:r>
              <a:rPr lang="en-US" sz="3677" dirty="0" err="1">
                <a:solidFill>
                  <a:srgbClr val="000000"/>
                </a:solidFill>
                <a:latin typeface="Arial"/>
              </a:rPr>
              <a:t>en</a:t>
            </a:r>
            <a:r>
              <a:rPr lang="en-US" sz="3677" dirty="0">
                <a:solidFill>
                  <a:srgbClr val="000000"/>
                </a:solidFill>
                <a:latin typeface="Arial"/>
              </a:rPr>
              <a:t> </a:t>
            </a:r>
            <a:r>
              <a:rPr lang="en-US" sz="3677" dirty="0" err="1">
                <a:solidFill>
                  <a:srgbClr val="000000"/>
                </a:solidFill>
                <a:latin typeface="Arial"/>
              </a:rPr>
              <a:t>cours</a:t>
            </a:r>
            <a:r>
              <a:rPr lang="en-US" sz="3677" dirty="0">
                <a:solidFill>
                  <a:srgbClr val="000000"/>
                </a:solidFill>
                <a:latin typeface="Arial"/>
              </a:rPr>
              <a:t> de formation et </a:t>
            </a:r>
            <a:r>
              <a:rPr lang="en-US" sz="3677" dirty="0" err="1">
                <a:solidFill>
                  <a:srgbClr val="000000"/>
                </a:solidFill>
                <a:latin typeface="Arial"/>
              </a:rPr>
              <a:t>facilitent</a:t>
            </a:r>
            <a:r>
              <a:rPr lang="en-US" sz="3677" dirty="0">
                <a:solidFill>
                  <a:srgbClr val="000000"/>
                </a:solidFill>
                <a:latin typeface="Arial"/>
              </a:rPr>
              <a:t> la formation de petites ravines.</a:t>
            </a:r>
          </a:p>
        </p:txBody>
      </p:sp>
      <p:grpSp>
        <p:nvGrpSpPr>
          <p:cNvPr id="7" name="Group 7"/>
          <p:cNvGrpSpPr/>
          <p:nvPr/>
        </p:nvGrpSpPr>
        <p:grpSpPr>
          <a:xfrm>
            <a:off x="6604910" y="1141206"/>
            <a:ext cx="11683088" cy="7110827"/>
            <a:chOff x="0" y="0"/>
            <a:chExt cx="10433050" cy="6350000"/>
          </a:xfrm>
        </p:grpSpPr>
        <p:sp>
          <p:nvSpPr>
            <p:cNvPr id="8" name="Freeform 8" descr="DSC0480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9559" b="-3013"/>
              </a:stretch>
            </a:blipFill>
          </p:spPr>
          <p:txBody>
            <a:bodyPr/>
            <a:lstStyle/>
            <a:p>
              <a:endParaRPr lang="fr-F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80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8595795" y="542729"/>
            <a:ext cx="9224141" cy="9224141"/>
            <a:chOff x="0" y="0"/>
            <a:chExt cx="6350000" cy="6350000"/>
          </a:xfrm>
        </p:grpSpPr>
        <p:sp>
          <p:nvSpPr>
            <p:cNvPr id="3" name="Freeform 3" descr="DSC0480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9576" r="-24492"/>
              </a:stretch>
            </a:blipFill>
          </p:spPr>
          <p:txBody>
            <a:bodyPr/>
            <a:lstStyle/>
            <a:p>
              <a:endParaRPr lang="fr-FR"/>
            </a:p>
          </p:txBody>
        </p:sp>
      </p:grpSp>
      <p:grpSp>
        <p:nvGrpSpPr>
          <p:cNvPr id="4" name="Group 4"/>
          <p:cNvGrpSpPr/>
          <p:nvPr/>
        </p:nvGrpSpPr>
        <p:grpSpPr>
          <a:xfrm>
            <a:off x="466199" y="520129"/>
            <a:ext cx="7641938" cy="9246742"/>
            <a:chOff x="0" y="0"/>
            <a:chExt cx="2585051" cy="3127910"/>
          </a:xfrm>
        </p:grpSpPr>
        <p:sp>
          <p:nvSpPr>
            <p:cNvPr id="5" name="Freeform 5"/>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BBB6AA"/>
            </a:solidFill>
          </p:spPr>
          <p:txBody>
            <a:bodyPr/>
            <a:lstStyle/>
            <a:p>
              <a:endParaRPr lang="fr-FR"/>
            </a:p>
          </p:txBody>
        </p:sp>
      </p:grpSp>
      <p:sp>
        <p:nvSpPr>
          <p:cNvPr id="6" name="TextBox 6"/>
          <p:cNvSpPr txBox="1"/>
          <p:nvPr/>
        </p:nvSpPr>
        <p:spPr>
          <a:xfrm>
            <a:off x="1443879" y="3505200"/>
            <a:ext cx="5915179" cy="3781425"/>
          </a:xfrm>
          <a:prstGeom prst="rect">
            <a:avLst/>
          </a:prstGeom>
        </p:spPr>
        <p:txBody>
          <a:bodyPr lIns="0" tIns="0" rIns="0" bIns="0" rtlCol="0" anchor="t">
            <a:spAutoFit/>
          </a:bodyPr>
          <a:lstStyle/>
          <a:p>
            <a:pPr marL="0" lvl="0" indent="0" algn="l">
              <a:lnSpc>
                <a:spcPts val="7200"/>
              </a:lnSpc>
            </a:pPr>
            <a:r>
              <a:rPr lang="en-US" sz="6000" u="none">
                <a:solidFill>
                  <a:srgbClr val="000000"/>
                </a:solidFill>
                <a:latin typeface="Arial"/>
              </a:rPr>
              <a:t>La roche-mère apparaît dans les zones décapées par l’érosion.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79985D"/>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79985D"/>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79985D"/>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79985D"/>
            </a:solidFill>
            <a:prstDash val="solid"/>
            <a:headEnd type="none" w="sm" len="sm"/>
            <a:tailEnd type="none" w="sm" len="sm"/>
          </a:ln>
        </p:spPr>
        <p:txBody>
          <a:bodyPr/>
          <a:lstStyle/>
          <a:p>
            <a:endParaRPr lang="fr-FR"/>
          </a:p>
        </p:txBody>
      </p:sp>
      <p:sp>
        <p:nvSpPr>
          <p:cNvPr id="6" name="TextBox 6"/>
          <p:cNvSpPr txBox="1"/>
          <p:nvPr/>
        </p:nvSpPr>
        <p:spPr>
          <a:xfrm>
            <a:off x="2115394" y="2957512"/>
            <a:ext cx="4133001" cy="4937249"/>
          </a:xfrm>
          <a:prstGeom prst="rect">
            <a:avLst/>
          </a:prstGeom>
        </p:spPr>
        <p:txBody>
          <a:bodyPr wrap="square" lIns="0" tIns="0" rIns="0" bIns="0" rtlCol="0" anchor="t">
            <a:spAutoFit/>
          </a:bodyPr>
          <a:lstStyle/>
          <a:p>
            <a:pPr marL="0" lvl="0" indent="0" algn="l">
              <a:lnSpc>
                <a:spcPts val="5534"/>
              </a:lnSpc>
            </a:pPr>
            <a:r>
              <a:rPr lang="en-US" sz="4611" dirty="0">
                <a:solidFill>
                  <a:srgbClr val="000000"/>
                </a:solidFill>
                <a:latin typeface="Arial"/>
              </a:rPr>
              <a:t>Sur des versants </a:t>
            </a:r>
            <a:r>
              <a:rPr lang="en-US" sz="4611" dirty="0" err="1">
                <a:solidFill>
                  <a:srgbClr val="000000"/>
                </a:solidFill>
                <a:latin typeface="Arial"/>
              </a:rPr>
              <a:t>aussi</a:t>
            </a:r>
            <a:r>
              <a:rPr lang="en-US" sz="4611" dirty="0">
                <a:solidFill>
                  <a:srgbClr val="000000"/>
                </a:solidFill>
                <a:latin typeface="Arial"/>
              </a:rPr>
              <a:t> </a:t>
            </a:r>
            <a:r>
              <a:rPr lang="en-US" sz="4611" dirty="0" err="1">
                <a:solidFill>
                  <a:srgbClr val="000000"/>
                </a:solidFill>
                <a:latin typeface="Arial"/>
              </a:rPr>
              <a:t>pentus</a:t>
            </a:r>
            <a:r>
              <a:rPr lang="en-US" sz="4611" dirty="0">
                <a:solidFill>
                  <a:srgbClr val="000000"/>
                </a:solidFill>
                <a:latin typeface="Arial"/>
              </a:rPr>
              <a:t>, la </a:t>
            </a:r>
            <a:r>
              <a:rPr lang="en-US" sz="4611" dirty="0" err="1">
                <a:solidFill>
                  <a:srgbClr val="000000"/>
                </a:solidFill>
                <a:latin typeface="Arial"/>
              </a:rPr>
              <a:t>survie</a:t>
            </a:r>
            <a:r>
              <a:rPr lang="en-US" sz="4611" dirty="0">
                <a:solidFill>
                  <a:srgbClr val="000000"/>
                </a:solidFill>
                <a:latin typeface="Arial"/>
              </a:rPr>
              <a:t> </a:t>
            </a:r>
            <a:r>
              <a:rPr lang="en-US" sz="4611" dirty="0" err="1">
                <a:solidFill>
                  <a:srgbClr val="000000"/>
                </a:solidFill>
                <a:latin typeface="Arial"/>
              </a:rPr>
              <a:t>d’une</a:t>
            </a:r>
            <a:r>
              <a:rPr lang="en-US" sz="4611" dirty="0">
                <a:solidFill>
                  <a:srgbClr val="000000"/>
                </a:solidFill>
                <a:latin typeface="Arial"/>
              </a:rPr>
              <a:t> </a:t>
            </a:r>
            <a:r>
              <a:rPr lang="en-US" sz="4611" dirty="0" err="1">
                <a:solidFill>
                  <a:srgbClr val="000000"/>
                </a:solidFill>
                <a:latin typeface="Arial"/>
              </a:rPr>
              <a:t>haie</a:t>
            </a:r>
            <a:r>
              <a:rPr lang="en-US" sz="4611" dirty="0">
                <a:solidFill>
                  <a:srgbClr val="000000"/>
                </a:solidFill>
                <a:latin typeface="Arial"/>
              </a:rPr>
              <a:t> </a:t>
            </a:r>
            <a:r>
              <a:rPr lang="en-US" sz="4611" dirty="0" err="1">
                <a:solidFill>
                  <a:srgbClr val="000000"/>
                </a:solidFill>
                <a:latin typeface="Arial"/>
              </a:rPr>
              <a:t>vive</a:t>
            </a:r>
            <a:r>
              <a:rPr lang="en-US" sz="4611" dirty="0">
                <a:solidFill>
                  <a:srgbClr val="000000"/>
                </a:solidFill>
                <a:latin typeface="Arial"/>
              </a:rPr>
              <a:t> est très improbable.</a:t>
            </a:r>
          </a:p>
        </p:txBody>
      </p:sp>
      <p:grpSp>
        <p:nvGrpSpPr>
          <p:cNvPr id="7" name="Group 7"/>
          <p:cNvGrpSpPr/>
          <p:nvPr/>
        </p:nvGrpSpPr>
        <p:grpSpPr>
          <a:xfrm>
            <a:off x="6679229" y="1141206"/>
            <a:ext cx="11708820" cy="7126488"/>
            <a:chOff x="0" y="0"/>
            <a:chExt cx="10433050" cy="6350000"/>
          </a:xfrm>
        </p:grpSpPr>
        <p:sp>
          <p:nvSpPr>
            <p:cNvPr id="8" name="Freeform 8" descr="DSC0481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790825" y="309562"/>
            <a:ext cx="13515975" cy="7950895"/>
          </a:xfrm>
          <a:prstGeom prst="rect">
            <a:avLst/>
          </a:prstGeom>
        </p:spPr>
        <p:txBody>
          <a:bodyPr wrap="square" lIns="0" tIns="0" rIns="0" bIns="0" rtlCol="0" anchor="t">
            <a:spAutoFit/>
          </a:bodyPr>
          <a:lstStyle/>
          <a:p>
            <a:pPr algn="just">
              <a:lnSpc>
                <a:spcPts val="2159"/>
              </a:lnSpc>
            </a:pPr>
            <a:r>
              <a:rPr lang="en-US" sz="1799" dirty="0">
                <a:solidFill>
                  <a:srgbClr val="000000"/>
                </a:solidFill>
                <a:latin typeface="Arial"/>
              </a:rPr>
              <a:t> </a:t>
            </a:r>
          </a:p>
          <a:p>
            <a:pPr algn="just">
              <a:spcBef>
                <a:spcPts val="240"/>
              </a:spcBef>
              <a:spcAft>
                <a:spcPts val="240"/>
              </a:spcAft>
              <a:defRPr/>
            </a:pPr>
            <a:r>
              <a:rPr lang="fr-FR" sz="2000" dirty="0">
                <a:solidFill>
                  <a:srgbClr val="000000"/>
                </a:solidFill>
                <a:latin typeface="+mj-lt"/>
                <a:ea typeface="Times New Roman" panose="02020603050405020304" pitchFamily="18" charset="0"/>
              </a:rPr>
              <a:t>La mission qui lui était confiée portait sur le choix des techniques de CES et non sur la construction de son autonomie par une équipe de projet, sur la mise en cause des méthodologies préconisées par le bailleur de fonds.</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 </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Son inquiétude concernait la pertinence des raisonnements techniques de l'équipe du projet. Du fait de son expérience antérieure en Haïti et à la suite à la lecture de documents techniques rédigés dans le cadre du projet </a:t>
            </a:r>
            <a:r>
              <a:rPr lang="fr-FR" sz="2000" dirty="0">
                <a:latin typeface="+mj-lt"/>
                <a:ea typeface="Times New Roman" panose="02020603050405020304" pitchFamily="18" charset="0"/>
              </a:rPr>
              <a:t>de Marmelade, il avait des doutes quant à la prise en compte du fonctionnement du milieu écologique comme des systèmes de production. </a:t>
            </a:r>
          </a:p>
          <a:p>
            <a:pPr algn="just">
              <a:spcBef>
                <a:spcPts val="240"/>
              </a:spcBef>
              <a:spcAft>
                <a:spcPts val="240"/>
              </a:spcAft>
              <a:defRPr/>
            </a:pPr>
            <a:r>
              <a:rPr lang="fr-FR" sz="2000" dirty="0">
                <a:latin typeface="+mj-lt"/>
                <a:ea typeface="Times New Roman" panose="02020603050405020304" pitchFamily="18" charset="0"/>
              </a:rPr>
              <a:t> </a:t>
            </a:r>
          </a:p>
          <a:p>
            <a:pPr algn="ctr">
              <a:spcBef>
                <a:spcPts val="240"/>
              </a:spcBef>
              <a:spcAft>
                <a:spcPts val="240"/>
              </a:spcAft>
              <a:defRPr/>
            </a:pPr>
            <a:r>
              <a:rPr lang="fr-FR" sz="2000" b="1" dirty="0">
                <a:solidFill>
                  <a:srgbClr val="000000"/>
                </a:solidFill>
                <a:latin typeface="+mj-lt"/>
                <a:ea typeface="Times New Roman" panose="02020603050405020304" pitchFamily="18" charset="0"/>
              </a:rPr>
              <a:t>Une visite des murettes en pierres sèches et des cordons enherbés</a:t>
            </a:r>
          </a:p>
          <a:p>
            <a:pPr algn="ctr">
              <a:spcBef>
                <a:spcPts val="240"/>
              </a:spcBef>
              <a:spcAft>
                <a:spcPts val="240"/>
              </a:spcAft>
              <a:defRPr/>
            </a:pPr>
            <a:endParaRPr lang="fr-FR" sz="2000" b="1" dirty="0">
              <a:solidFill>
                <a:srgbClr val="000000"/>
              </a:solidFill>
              <a:latin typeface="+mj-lt"/>
              <a:ea typeface="Times New Roman" panose="02020603050405020304" pitchFamily="18" charset="0"/>
            </a:endParaRPr>
          </a:p>
          <a:p>
            <a:pPr algn="ctr">
              <a:spcBef>
                <a:spcPts val="240"/>
              </a:spcBef>
              <a:spcAft>
                <a:spcPts val="240"/>
              </a:spcAft>
              <a:defRPr/>
            </a:pPr>
            <a:endParaRPr lang="fr-FR" sz="2000" dirty="0">
              <a:latin typeface="+mj-lt"/>
              <a:ea typeface="Times New Roman" panose="02020603050405020304" pitchFamily="18" charset="0"/>
            </a:endParaRPr>
          </a:p>
          <a:p>
            <a:pPr algn="just">
              <a:defRPr/>
            </a:pPr>
            <a:r>
              <a:rPr lang="fr-FR" sz="2000" dirty="0">
                <a:latin typeface="+mj-lt"/>
                <a:ea typeface="Times New Roman" panose="02020603050405020304" pitchFamily="18" charset="0"/>
              </a:rPr>
              <a:t>Les haies vives et les bandes enherbées sont des techniques préconisées en vue de conserver les sols et d’améliorer la productivité des terres dans les mornes, en complément du billonnage et d’autres interventions agronomiques.</a:t>
            </a:r>
          </a:p>
          <a:p>
            <a:pPr algn="just">
              <a:defRPr/>
            </a:pPr>
            <a:r>
              <a:rPr lang="fr-FR" sz="2000" dirty="0">
                <a:latin typeface="+mj-lt"/>
                <a:ea typeface="Times New Roman" panose="02020603050405020304" pitchFamily="18" charset="0"/>
              </a:rPr>
              <a:t> </a:t>
            </a:r>
          </a:p>
          <a:p>
            <a:pPr algn="just">
              <a:spcBef>
                <a:spcPts val="240"/>
              </a:spcBef>
              <a:spcAft>
                <a:spcPts val="240"/>
              </a:spcAft>
              <a:defRPr/>
            </a:pPr>
            <a:r>
              <a:rPr lang="fr-FR" sz="2000" dirty="0">
                <a:solidFill>
                  <a:srgbClr val="000000"/>
                </a:solidFill>
                <a:latin typeface="+mj-lt"/>
                <a:ea typeface="Times New Roman" panose="02020603050405020304" pitchFamily="18" charset="0"/>
              </a:rPr>
              <a:t>Lors de cette tournée sur le terrain, il fut d'abord possible d'observer des bandes enherbées anciennes depuis le versant d'en face. Elles avaient été mises en place par des projets antérieurs. Elles étaient en piteux état et ne jouaient plus leur rôle en matière de réduction de l'érosion du sol, ni pour l'amélioration de sa fertilité.</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 </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La visite concerna ensuite des bandes enherbées et des murettes en pierres sèches de construction plus récente. Leur examen permettait d'identifier divers stades de dégradation.</a:t>
            </a:r>
          </a:p>
          <a:p>
            <a:pPr algn="just">
              <a:spcBef>
                <a:spcPts val="240"/>
              </a:spcBef>
              <a:spcAft>
                <a:spcPts val="240"/>
              </a:spcAft>
              <a:defRPr/>
            </a:pPr>
            <a:endParaRPr lang="fr-FR" sz="2000" dirty="0">
              <a:solidFill>
                <a:srgbClr val="000000"/>
              </a:solidFill>
              <a:latin typeface="+mj-lt"/>
              <a:ea typeface="Times New Roman" panose="02020603050405020304" pitchFamily="18" charset="0"/>
            </a:endParaRPr>
          </a:p>
          <a:p>
            <a:pPr algn="just">
              <a:spcBef>
                <a:spcPts val="240"/>
              </a:spcBef>
              <a:spcAft>
                <a:spcPts val="240"/>
              </a:spcAft>
              <a:defRPr/>
            </a:pPr>
            <a:r>
              <a:rPr lang="fr-FR" sz="2000" dirty="0">
                <a:latin typeface="+mj-lt"/>
                <a:ea typeface="Times New Roman" panose="02020603050405020304" pitchFamily="18" charset="0"/>
              </a:rPr>
              <a:t>Les techniques, telles qu’elles sont préconisées dans les manuels déjà cités ne prenaient pas assez en compte l’</a:t>
            </a:r>
            <a:r>
              <a:rPr lang="fr-FR" sz="2000" b="1" dirty="0">
                <a:latin typeface="+mj-lt"/>
                <a:ea typeface="Times New Roman" panose="02020603050405020304" pitchFamily="18" charset="0"/>
              </a:rPr>
              <a:t>érosion mécanique sèche liée au travail du sol </a:t>
            </a:r>
            <a:r>
              <a:rPr lang="fr-FR" sz="2000" dirty="0">
                <a:latin typeface="+mj-lt"/>
                <a:ea typeface="Times New Roman" panose="02020603050405020304" pitchFamily="18" charset="0"/>
              </a:rPr>
              <a:t>par l’agriculteur. L’importance de cette forme d’érosion dépasse celle de l’érosion hydrique sur les versants à forte pente.</a:t>
            </a:r>
            <a:endParaRPr lang="en-US" sz="2000"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L’érosion aratoire provoque ici un début d’affouillement et, en l’absence d’un filtre, le ruissellement passe entre les touffes.</a:t>
            </a:r>
          </a:p>
        </p:txBody>
      </p:sp>
      <p:grpSp>
        <p:nvGrpSpPr>
          <p:cNvPr id="3" name="Group 3"/>
          <p:cNvGrpSpPr/>
          <p:nvPr/>
        </p:nvGrpSpPr>
        <p:grpSpPr>
          <a:xfrm>
            <a:off x="2278856" y="-7144"/>
            <a:ext cx="13730288" cy="10301288"/>
            <a:chOff x="0" y="0"/>
            <a:chExt cx="13018347" cy="9767147"/>
          </a:xfrm>
        </p:grpSpPr>
        <p:sp>
          <p:nvSpPr>
            <p:cNvPr id="4" name="Freeform 4" descr="DSC0481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505795" y="-1552150"/>
            <a:ext cx="8617561" cy="13556505"/>
            <a:chOff x="0" y="0"/>
            <a:chExt cx="11490081" cy="18075340"/>
          </a:xfrm>
        </p:grpSpPr>
        <p:sp>
          <p:nvSpPr>
            <p:cNvPr id="3" name="Freeform 3"/>
            <p:cNvSpPr/>
            <p:nvPr/>
          </p:nvSpPr>
          <p:spPr>
            <a:xfrm flipH="1">
              <a:off x="4375679" y="0"/>
              <a:ext cx="7114402" cy="8220422"/>
            </a:xfrm>
            <a:custGeom>
              <a:avLst/>
              <a:gdLst/>
              <a:ahLst/>
              <a:cxnLst/>
              <a:rect l="l" t="t" r="r" b="b"/>
              <a:pathLst>
                <a:path w="7114402" h="8220422">
                  <a:moveTo>
                    <a:pt x="7114402" y="0"/>
                  </a:moveTo>
                  <a:lnTo>
                    <a:pt x="0" y="0"/>
                  </a:lnTo>
                  <a:lnTo>
                    <a:pt x="0" y="8220422"/>
                  </a:lnTo>
                  <a:lnTo>
                    <a:pt x="7114402" y="8220422"/>
                  </a:lnTo>
                  <a:lnTo>
                    <a:pt x="711440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flipH="1">
              <a:off x="0" y="8909197"/>
              <a:ext cx="7932880" cy="9166143"/>
            </a:xfrm>
            <a:custGeom>
              <a:avLst/>
              <a:gdLst/>
              <a:ahLst/>
              <a:cxnLst/>
              <a:rect l="l" t="t" r="r" b="b"/>
              <a:pathLst>
                <a:path w="7932880" h="9166143">
                  <a:moveTo>
                    <a:pt x="7932880" y="0"/>
                  </a:moveTo>
                  <a:lnTo>
                    <a:pt x="0" y="0"/>
                  </a:lnTo>
                  <a:lnTo>
                    <a:pt x="0" y="9166143"/>
                  </a:lnTo>
                  <a:lnTo>
                    <a:pt x="7932880" y="9166143"/>
                  </a:lnTo>
                  <a:lnTo>
                    <a:pt x="79328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sp>
        <p:nvSpPr>
          <p:cNvPr id="5" name="Freeform 5" descr="DSCN2556"/>
          <p:cNvSpPr/>
          <p:nvPr/>
        </p:nvSpPr>
        <p:spPr>
          <a:xfrm>
            <a:off x="12009882" y="1777098"/>
            <a:ext cx="5249418" cy="6732804"/>
          </a:xfrm>
          <a:custGeom>
            <a:avLst/>
            <a:gdLst/>
            <a:ahLst/>
            <a:cxnLst/>
            <a:rect l="l" t="t" r="r" b="b"/>
            <a:pathLst>
              <a:path w="5249418" h="6732804">
                <a:moveTo>
                  <a:pt x="0" y="0"/>
                </a:moveTo>
                <a:lnTo>
                  <a:pt x="5249418" y="0"/>
                </a:lnTo>
                <a:lnTo>
                  <a:pt x="5249418" y="6732804"/>
                </a:lnTo>
                <a:lnTo>
                  <a:pt x="0" y="6732804"/>
                </a:lnTo>
                <a:lnTo>
                  <a:pt x="0" y="0"/>
                </a:lnTo>
                <a:close/>
              </a:path>
            </a:pathLst>
          </a:custGeom>
          <a:blipFill>
            <a:blip r:embed="rId4"/>
            <a:stretch>
              <a:fillRect l="-32746" r="-39173"/>
            </a:stretch>
          </a:blipFill>
        </p:spPr>
        <p:txBody>
          <a:bodyPr/>
          <a:lstStyle/>
          <a:p>
            <a:endParaRPr lang="fr-FR"/>
          </a:p>
        </p:txBody>
      </p:sp>
      <p:grpSp>
        <p:nvGrpSpPr>
          <p:cNvPr id="6" name="Group 6"/>
          <p:cNvGrpSpPr/>
          <p:nvPr/>
        </p:nvGrpSpPr>
        <p:grpSpPr>
          <a:xfrm>
            <a:off x="1028700" y="1237377"/>
            <a:ext cx="7162789" cy="7805639"/>
            <a:chOff x="0" y="9525"/>
            <a:chExt cx="9550385" cy="10407518"/>
          </a:xfrm>
        </p:grpSpPr>
        <p:sp>
          <p:nvSpPr>
            <p:cNvPr id="7" name="TextBox 7"/>
            <p:cNvSpPr txBox="1"/>
            <p:nvPr/>
          </p:nvSpPr>
          <p:spPr>
            <a:xfrm>
              <a:off x="0" y="9525"/>
              <a:ext cx="9550385" cy="4242930"/>
            </a:xfrm>
            <a:prstGeom prst="rect">
              <a:avLst/>
            </a:prstGeom>
          </p:spPr>
          <p:txBody>
            <a:bodyPr lIns="0" tIns="0" rIns="0" bIns="0" rtlCol="0" anchor="t">
              <a:spAutoFit/>
            </a:bodyPr>
            <a:lstStyle/>
            <a:p>
              <a:pPr marL="0" lvl="0" indent="0" algn="l">
                <a:lnSpc>
                  <a:spcPts val="5958"/>
                </a:lnSpc>
              </a:pPr>
              <a:r>
                <a:rPr lang="en-US" sz="6143">
                  <a:solidFill>
                    <a:srgbClr val="000000"/>
                  </a:solidFill>
                  <a:latin typeface="Arial Bold"/>
                </a:rPr>
                <a:t>Aménagements de versants en cours de réalisation en 2005</a:t>
              </a:r>
            </a:p>
          </p:txBody>
        </p:sp>
        <p:sp>
          <p:nvSpPr>
            <p:cNvPr id="8" name="TextBox 8"/>
            <p:cNvSpPr txBox="1"/>
            <p:nvPr/>
          </p:nvSpPr>
          <p:spPr>
            <a:xfrm>
              <a:off x="0" y="5718682"/>
              <a:ext cx="9550385" cy="443456"/>
            </a:xfrm>
            <a:prstGeom prst="rect">
              <a:avLst/>
            </a:prstGeom>
          </p:spPr>
          <p:txBody>
            <a:bodyPr lIns="0" tIns="0" rIns="0" bIns="0" rtlCol="0" anchor="t">
              <a:spAutoFit/>
            </a:bodyPr>
            <a:lstStyle/>
            <a:p>
              <a:pPr marL="0" lvl="0" indent="0" algn="l">
                <a:lnSpc>
                  <a:spcPts val="2820"/>
                </a:lnSpc>
              </a:pPr>
              <a:r>
                <a:rPr lang="en-US" sz="2169" dirty="0">
                  <a:solidFill>
                    <a:srgbClr val="000000"/>
                  </a:solidFill>
                  <a:latin typeface="Arial"/>
                </a:rPr>
                <a:t>Le </a:t>
              </a:r>
              <a:r>
                <a:rPr lang="en-US" sz="2169" dirty="0" err="1">
                  <a:solidFill>
                    <a:srgbClr val="000000"/>
                  </a:solidFill>
                  <a:latin typeface="Arial"/>
                </a:rPr>
                <a:t>projet</a:t>
              </a:r>
              <a:r>
                <a:rPr lang="en-US" sz="2169" dirty="0">
                  <a:solidFill>
                    <a:srgbClr val="000000"/>
                  </a:solidFill>
                  <a:latin typeface="Arial"/>
                </a:rPr>
                <a:t> </a:t>
              </a:r>
              <a:r>
                <a:rPr lang="en-US" sz="2169" dirty="0" err="1">
                  <a:solidFill>
                    <a:srgbClr val="000000"/>
                  </a:solidFill>
                  <a:latin typeface="Arial"/>
                </a:rPr>
                <a:t>visité</a:t>
              </a:r>
              <a:r>
                <a:rPr lang="en-US" sz="2169" dirty="0">
                  <a:solidFill>
                    <a:srgbClr val="000000"/>
                  </a:solidFill>
                  <a:latin typeface="Arial"/>
                </a:rPr>
                <a:t> </a:t>
              </a:r>
              <a:r>
                <a:rPr lang="en-US" sz="2169" dirty="0" err="1">
                  <a:solidFill>
                    <a:srgbClr val="000000"/>
                  </a:solidFill>
                  <a:latin typeface="Arial"/>
                </a:rPr>
                <a:t>réalisait</a:t>
              </a:r>
              <a:r>
                <a:rPr lang="en-US" sz="2169" dirty="0">
                  <a:solidFill>
                    <a:srgbClr val="000000"/>
                  </a:solidFill>
                  <a:latin typeface="Arial"/>
                </a:rPr>
                <a:t> divers </a:t>
              </a:r>
              <a:r>
                <a:rPr lang="en-US" sz="2169" dirty="0" err="1">
                  <a:solidFill>
                    <a:srgbClr val="000000"/>
                  </a:solidFill>
                  <a:latin typeface="Arial"/>
                </a:rPr>
                <a:t>aménagements</a:t>
              </a:r>
              <a:r>
                <a:rPr lang="en-US" sz="2169" dirty="0">
                  <a:solidFill>
                    <a:srgbClr val="000000"/>
                  </a:solidFill>
                  <a:latin typeface="Arial"/>
                </a:rPr>
                <a:t> </a:t>
              </a:r>
              <a:r>
                <a:rPr lang="en-US" sz="2169" dirty="0" err="1">
                  <a:solidFill>
                    <a:srgbClr val="000000"/>
                  </a:solidFill>
                  <a:latin typeface="Arial"/>
                </a:rPr>
                <a:t>en</a:t>
              </a:r>
              <a:r>
                <a:rPr lang="en-US" sz="2169" dirty="0">
                  <a:solidFill>
                    <a:srgbClr val="000000"/>
                  </a:solidFill>
                  <a:latin typeface="Arial"/>
                </a:rPr>
                <a:t> 2005.</a:t>
              </a:r>
            </a:p>
          </p:txBody>
        </p:sp>
        <p:sp>
          <p:nvSpPr>
            <p:cNvPr id="9" name="TextBox 9"/>
            <p:cNvSpPr txBox="1"/>
            <p:nvPr/>
          </p:nvSpPr>
          <p:spPr>
            <a:xfrm>
              <a:off x="0" y="7108331"/>
              <a:ext cx="9550385" cy="1449162"/>
            </a:xfrm>
            <a:prstGeom prst="rect">
              <a:avLst/>
            </a:prstGeom>
          </p:spPr>
          <p:txBody>
            <a:bodyPr lIns="0" tIns="0" rIns="0" bIns="0" rtlCol="0" anchor="t">
              <a:spAutoFit/>
            </a:bodyPr>
            <a:lstStyle/>
            <a:p>
              <a:pPr marL="0" lvl="0" indent="0" algn="l">
                <a:lnSpc>
                  <a:spcPts val="2820"/>
                </a:lnSpc>
              </a:pPr>
              <a:r>
                <a:rPr lang="en-US" sz="2169" dirty="0">
                  <a:solidFill>
                    <a:srgbClr val="000000"/>
                  </a:solidFill>
                  <a:latin typeface="Arial"/>
                </a:rPr>
                <a:t>Mais, faute d’un retour </a:t>
              </a:r>
              <a:r>
                <a:rPr lang="en-US" sz="2169" dirty="0" err="1">
                  <a:solidFill>
                    <a:srgbClr val="000000"/>
                  </a:solidFill>
                  <a:latin typeface="Arial"/>
                </a:rPr>
                <a:t>d’expérience</a:t>
              </a:r>
              <a:r>
                <a:rPr lang="en-US" sz="2169" dirty="0">
                  <a:solidFill>
                    <a:srgbClr val="000000"/>
                  </a:solidFill>
                  <a:latin typeface="Arial"/>
                </a:rPr>
                <a:t> </a:t>
              </a:r>
              <a:r>
                <a:rPr lang="en-US" sz="2169" dirty="0" err="1">
                  <a:solidFill>
                    <a:srgbClr val="000000"/>
                  </a:solidFill>
                  <a:latin typeface="Arial"/>
                </a:rPr>
                <a:t>s’appuyant</a:t>
              </a:r>
              <a:r>
                <a:rPr lang="en-US" sz="2169" dirty="0">
                  <a:solidFill>
                    <a:srgbClr val="000000"/>
                  </a:solidFill>
                  <a:latin typeface="Arial"/>
                </a:rPr>
                <a:t> sur </a:t>
              </a:r>
              <a:r>
                <a:rPr lang="en-US" sz="2169" dirty="0" err="1">
                  <a:solidFill>
                    <a:srgbClr val="000000"/>
                  </a:solidFill>
                  <a:latin typeface="Arial"/>
                </a:rPr>
                <a:t>l’étude</a:t>
              </a:r>
              <a:r>
                <a:rPr lang="en-US" sz="2169" dirty="0">
                  <a:solidFill>
                    <a:srgbClr val="000000"/>
                  </a:solidFill>
                  <a:latin typeface="Arial"/>
                </a:rPr>
                <a:t> critique des </a:t>
              </a:r>
              <a:r>
                <a:rPr lang="en-US" sz="2169" dirty="0" err="1">
                  <a:solidFill>
                    <a:srgbClr val="000000"/>
                  </a:solidFill>
                  <a:latin typeface="Arial"/>
                </a:rPr>
                <a:t>aménagements</a:t>
              </a:r>
              <a:r>
                <a:rPr lang="en-US" sz="2169" dirty="0">
                  <a:solidFill>
                    <a:srgbClr val="000000"/>
                  </a:solidFill>
                  <a:latin typeface="Arial"/>
                </a:rPr>
                <a:t> de </a:t>
              </a:r>
              <a:r>
                <a:rPr lang="en-US" sz="2169" dirty="0" err="1">
                  <a:solidFill>
                    <a:srgbClr val="000000"/>
                  </a:solidFill>
                  <a:latin typeface="Arial"/>
                </a:rPr>
                <a:t>projets</a:t>
              </a:r>
              <a:r>
                <a:rPr lang="en-US" sz="2169" dirty="0">
                  <a:solidFill>
                    <a:srgbClr val="000000"/>
                  </a:solidFill>
                  <a:latin typeface="Arial"/>
                </a:rPr>
                <a:t> plus </a:t>
              </a:r>
              <a:r>
                <a:rPr lang="en-US" sz="2169" dirty="0" err="1">
                  <a:solidFill>
                    <a:srgbClr val="000000"/>
                  </a:solidFill>
                  <a:latin typeface="Arial"/>
                </a:rPr>
                <a:t>anciens</a:t>
              </a:r>
              <a:r>
                <a:rPr lang="en-US" sz="2169" dirty="0">
                  <a:solidFill>
                    <a:srgbClr val="000000"/>
                  </a:solidFill>
                  <a:latin typeface="Arial"/>
                </a:rPr>
                <a:t>, les </a:t>
              </a:r>
              <a:r>
                <a:rPr lang="en-US" sz="2169" dirty="0" err="1">
                  <a:solidFill>
                    <a:srgbClr val="000000"/>
                  </a:solidFill>
                  <a:latin typeface="Arial"/>
                </a:rPr>
                <a:t>mêmes</a:t>
              </a:r>
              <a:r>
                <a:rPr lang="en-US" sz="2169" dirty="0">
                  <a:solidFill>
                    <a:srgbClr val="000000"/>
                  </a:solidFill>
                  <a:latin typeface="Arial"/>
                </a:rPr>
                <a:t> </a:t>
              </a:r>
              <a:r>
                <a:rPr lang="en-US" sz="2169" dirty="0" err="1">
                  <a:solidFill>
                    <a:srgbClr val="000000"/>
                  </a:solidFill>
                  <a:latin typeface="Arial"/>
                </a:rPr>
                <a:t>erreurs</a:t>
              </a:r>
              <a:r>
                <a:rPr lang="en-US" sz="2169" dirty="0">
                  <a:solidFill>
                    <a:srgbClr val="000000"/>
                  </a:solidFill>
                  <a:latin typeface="Arial"/>
                </a:rPr>
                <a:t> </a:t>
              </a:r>
              <a:r>
                <a:rPr lang="en-US" sz="2169" dirty="0" err="1">
                  <a:solidFill>
                    <a:srgbClr val="000000"/>
                  </a:solidFill>
                  <a:latin typeface="Arial"/>
                </a:rPr>
                <a:t>étaient</a:t>
              </a:r>
              <a:r>
                <a:rPr lang="en-US" sz="2169" dirty="0">
                  <a:solidFill>
                    <a:srgbClr val="000000"/>
                  </a:solidFill>
                  <a:latin typeface="Arial"/>
                </a:rPr>
                <a:t> </a:t>
              </a:r>
              <a:r>
                <a:rPr lang="en-US" sz="2169" dirty="0" err="1">
                  <a:solidFill>
                    <a:srgbClr val="000000"/>
                  </a:solidFill>
                  <a:latin typeface="Arial"/>
                </a:rPr>
                <a:t>répétées</a:t>
              </a:r>
              <a:r>
                <a:rPr lang="en-US" sz="2169" dirty="0">
                  <a:solidFill>
                    <a:srgbClr val="000000"/>
                  </a:solidFill>
                  <a:latin typeface="Arial"/>
                </a:rPr>
                <a:t>.</a:t>
              </a:r>
            </a:p>
          </p:txBody>
        </p:sp>
        <p:sp>
          <p:nvSpPr>
            <p:cNvPr id="10" name="TextBox 10"/>
            <p:cNvSpPr txBox="1"/>
            <p:nvPr/>
          </p:nvSpPr>
          <p:spPr>
            <a:xfrm>
              <a:off x="0" y="8967881"/>
              <a:ext cx="9550385" cy="1449162"/>
            </a:xfrm>
            <a:prstGeom prst="rect">
              <a:avLst/>
            </a:prstGeom>
          </p:spPr>
          <p:txBody>
            <a:bodyPr lIns="0" tIns="0" rIns="0" bIns="0" rtlCol="0" anchor="t">
              <a:spAutoFit/>
            </a:bodyPr>
            <a:lstStyle/>
            <a:p>
              <a:pPr marL="0" lvl="0" indent="0" algn="l">
                <a:lnSpc>
                  <a:spcPts val="2820"/>
                </a:lnSpc>
              </a:pPr>
              <a:r>
                <a:rPr lang="en-US" sz="2169" dirty="0">
                  <a:solidFill>
                    <a:srgbClr val="000000"/>
                  </a:solidFill>
                  <a:latin typeface="Arial"/>
                </a:rPr>
                <a:t>Certes, </a:t>
              </a:r>
              <a:r>
                <a:rPr lang="en-US" sz="2169" dirty="0" err="1">
                  <a:solidFill>
                    <a:srgbClr val="000000"/>
                  </a:solidFill>
                  <a:latin typeface="Arial"/>
                </a:rPr>
                <a:t>l’examen</a:t>
              </a:r>
              <a:r>
                <a:rPr lang="en-US" sz="2169" dirty="0">
                  <a:solidFill>
                    <a:srgbClr val="000000"/>
                  </a:solidFill>
                  <a:latin typeface="Arial"/>
                </a:rPr>
                <a:t> sur le terrain de </a:t>
              </a:r>
              <a:r>
                <a:rPr lang="en-US" sz="2169" dirty="0" err="1">
                  <a:solidFill>
                    <a:srgbClr val="000000"/>
                  </a:solidFill>
                  <a:latin typeface="Arial"/>
                </a:rPr>
                <a:t>ces</a:t>
              </a:r>
              <a:r>
                <a:rPr lang="en-US" sz="2169" dirty="0">
                  <a:solidFill>
                    <a:srgbClr val="000000"/>
                  </a:solidFill>
                  <a:latin typeface="Arial"/>
                </a:rPr>
                <a:t> </a:t>
              </a:r>
              <a:r>
                <a:rPr lang="en-US" sz="2169" dirty="0" err="1">
                  <a:solidFill>
                    <a:srgbClr val="000000"/>
                  </a:solidFill>
                  <a:latin typeface="Arial"/>
                </a:rPr>
                <a:t>aménagements</a:t>
              </a:r>
              <a:r>
                <a:rPr lang="en-US" sz="2169" dirty="0">
                  <a:solidFill>
                    <a:srgbClr val="000000"/>
                  </a:solidFill>
                  <a:latin typeface="Arial"/>
                </a:rPr>
                <a:t> </a:t>
              </a:r>
              <a:r>
                <a:rPr lang="en-US" sz="2169" dirty="0" err="1">
                  <a:solidFill>
                    <a:srgbClr val="000000"/>
                  </a:solidFill>
                  <a:latin typeface="Arial"/>
                </a:rPr>
                <a:t>en</a:t>
              </a:r>
              <a:r>
                <a:rPr lang="en-US" sz="2169" dirty="0">
                  <a:solidFill>
                    <a:srgbClr val="000000"/>
                  </a:solidFill>
                  <a:latin typeface="Arial"/>
                </a:rPr>
                <a:t> </a:t>
              </a:r>
              <a:r>
                <a:rPr lang="en-US" sz="2169" dirty="0" err="1">
                  <a:solidFill>
                    <a:srgbClr val="000000"/>
                  </a:solidFill>
                  <a:latin typeface="Arial"/>
                </a:rPr>
                <a:t>cours</a:t>
              </a:r>
              <a:r>
                <a:rPr lang="en-US" sz="2169" dirty="0">
                  <a:solidFill>
                    <a:srgbClr val="000000"/>
                  </a:solidFill>
                  <a:latin typeface="Arial"/>
                </a:rPr>
                <a:t> de mise </a:t>
              </a:r>
              <a:r>
                <a:rPr lang="en-US" sz="2169" dirty="0" err="1">
                  <a:solidFill>
                    <a:srgbClr val="000000"/>
                  </a:solidFill>
                  <a:latin typeface="Arial"/>
                </a:rPr>
                <a:t>en</a:t>
              </a:r>
              <a:r>
                <a:rPr lang="en-US" sz="2169" dirty="0">
                  <a:solidFill>
                    <a:srgbClr val="000000"/>
                  </a:solidFill>
                  <a:latin typeface="Arial"/>
                </a:rPr>
                <a:t> place ne </a:t>
              </a:r>
              <a:r>
                <a:rPr lang="en-US" sz="2169" dirty="0" err="1">
                  <a:solidFill>
                    <a:srgbClr val="000000"/>
                  </a:solidFill>
                  <a:latin typeface="Arial"/>
                </a:rPr>
                <a:t>montrait</a:t>
              </a:r>
              <a:r>
                <a:rPr lang="en-US" sz="2169" dirty="0">
                  <a:solidFill>
                    <a:srgbClr val="000000"/>
                  </a:solidFill>
                  <a:latin typeface="Arial"/>
                </a:rPr>
                <a:t> encore </a:t>
              </a:r>
              <a:r>
                <a:rPr lang="en-US" sz="2169" dirty="0" err="1">
                  <a:solidFill>
                    <a:srgbClr val="000000"/>
                  </a:solidFill>
                  <a:latin typeface="Arial"/>
                </a:rPr>
                <a:t>aucun</a:t>
              </a:r>
              <a:r>
                <a:rPr lang="en-US" sz="2169" dirty="0">
                  <a:solidFill>
                    <a:srgbClr val="000000"/>
                  </a:solidFill>
                  <a:latin typeface="Arial"/>
                </a:rPr>
                <a:t> </a:t>
              </a:r>
              <a:r>
                <a:rPr lang="en-US" sz="2169" dirty="0" err="1">
                  <a:solidFill>
                    <a:srgbClr val="000000"/>
                  </a:solidFill>
                  <a:latin typeface="Arial"/>
                </a:rPr>
                <a:t>signe</a:t>
              </a:r>
              <a:r>
                <a:rPr lang="en-US" sz="2169" dirty="0">
                  <a:solidFill>
                    <a:srgbClr val="000000"/>
                  </a:solidFill>
                  <a:latin typeface="Arial"/>
                </a:rPr>
                <a:t> </a:t>
              </a:r>
              <a:r>
                <a:rPr lang="en-US" sz="2169" dirty="0" err="1">
                  <a:solidFill>
                    <a:srgbClr val="000000"/>
                  </a:solidFill>
                  <a:latin typeface="Arial"/>
                </a:rPr>
                <a:t>d’affouillement</a:t>
              </a:r>
              <a:r>
                <a:rPr lang="en-US" sz="2169" dirty="0">
                  <a:solidFill>
                    <a:srgbClr val="000000"/>
                  </a:solidFill>
                  <a:latin typeface="Arial"/>
                </a:rPr>
                <a: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F4B2F"/>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F4B2F"/>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F4B2F"/>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F4B2F"/>
            </a:solidFill>
            <a:prstDash val="solid"/>
            <a:headEnd type="none" w="sm" len="sm"/>
            <a:tailEnd type="none" w="sm" len="sm"/>
          </a:ln>
        </p:spPr>
        <p:txBody>
          <a:bodyPr/>
          <a:lstStyle/>
          <a:p>
            <a:endParaRPr lang="fr-FR"/>
          </a:p>
        </p:txBody>
      </p:sp>
      <p:sp>
        <p:nvSpPr>
          <p:cNvPr id="6" name="TextBox 6"/>
          <p:cNvSpPr txBox="1"/>
          <p:nvPr/>
        </p:nvSpPr>
        <p:spPr>
          <a:xfrm>
            <a:off x="2115395" y="3124200"/>
            <a:ext cx="3696692" cy="4619625"/>
          </a:xfrm>
          <a:prstGeom prst="rect">
            <a:avLst/>
          </a:prstGeom>
        </p:spPr>
        <p:txBody>
          <a:bodyPr lIns="0" tIns="0" rIns="0" bIns="0" rtlCol="0" anchor="t">
            <a:spAutoFit/>
          </a:bodyPr>
          <a:lstStyle/>
          <a:p>
            <a:pPr marL="0" lvl="0" indent="0" algn="l">
              <a:lnSpc>
                <a:spcPts val="5940"/>
              </a:lnSpc>
            </a:pPr>
            <a:r>
              <a:rPr lang="en-US" sz="4950" dirty="0">
                <a:solidFill>
                  <a:srgbClr val="5F4B2F"/>
                </a:solidFill>
                <a:latin typeface="Arial"/>
              </a:rPr>
              <a:t>Implantation d’un cordon </a:t>
            </a:r>
            <a:r>
              <a:rPr lang="en-US" sz="4950" dirty="0" err="1">
                <a:solidFill>
                  <a:srgbClr val="5F4B2F"/>
                </a:solidFill>
                <a:latin typeface="Arial"/>
              </a:rPr>
              <a:t>végétal</a:t>
            </a:r>
            <a:r>
              <a:rPr lang="en-US" sz="4950" dirty="0">
                <a:solidFill>
                  <a:srgbClr val="5F4B2F"/>
                </a:solidFill>
                <a:latin typeface="Arial"/>
              </a:rPr>
              <a:t> (</a:t>
            </a:r>
            <a:r>
              <a:rPr lang="en-US" sz="4950" dirty="0" err="1">
                <a:solidFill>
                  <a:srgbClr val="5F4B2F"/>
                </a:solidFill>
                <a:latin typeface="Arial"/>
              </a:rPr>
              <a:t>graminées</a:t>
            </a:r>
            <a:r>
              <a:rPr lang="en-US" sz="4950" dirty="0">
                <a:solidFill>
                  <a:srgbClr val="5F4B2F"/>
                </a:solidFill>
                <a:latin typeface="Arial"/>
              </a:rPr>
              <a:t> </a:t>
            </a:r>
            <a:r>
              <a:rPr lang="en-US" sz="4950" dirty="0" err="1">
                <a:solidFill>
                  <a:srgbClr val="5F4B2F"/>
                </a:solidFill>
                <a:latin typeface="Arial"/>
              </a:rPr>
              <a:t>fourragères</a:t>
            </a:r>
            <a:r>
              <a:rPr lang="en-US" sz="4950" dirty="0">
                <a:solidFill>
                  <a:srgbClr val="5F4B2F"/>
                </a:solidFill>
                <a:latin typeface="Arial"/>
              </a:rPr>
              <a:t>) </a:t>
            </a:r>
            <a:r>
              <a:rPr lang="en-US" sz="4950" dirty="0" err="1">
                <a:solidFill>
                  <a:srgbClr val="5F4B2F"/>
                </a:solidFill>
                <a:latin typeface="Arial"/>
              </a:rPr>
              <a:t>en</a:t>
            </a:r>
            <a:r>
              <a:rPr lang="en-US" sz="4950" dirty="0">
                <a:solidFill>
                  <a:srgbClr val="5F4B2F"/>
                </a:solidFill>
                <a:latin typeface="Arial"/>
              </a:rPr>
              <a:t> 2005.</a:t>
            </a:r>
          </a:p>
        </p:txBody>
      </p:sp>
      <p:grpSp>
        <p:nvGrpSpPr>
          <p:cNvPr id="7" name="Group 7"/>
          <p:cNvGrpSpPr/>
          <p:nvPr/>
        </p:nvGrpSpPr>
        <p:grpSpPr>
          <a:xfrm>
            <a:off x="6679229" y="1304816"/>
            <a:ext cx="11440015" cy="6962882"/>
            <a:chOff x="0" y="0"/>
            <a:chExt cx="10433050" cy="6350000"/>
          </a:xfrm>
        </p:grpSpPr>
        <p:sp>
          <p:nvSpPr>
            <p:cNvPr id="8" name="Freeform 8" descr="DSCN2555"/>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5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57"/>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11201400" y="2551118"/>
            <a:ext cx="6477000" cy="5599290"/>
          </a:xfrm>
          <a:prstGeom prst="rect">
            <a:avLst/>
          </a:prstGeom>
        </p:spPr>
        <p:txBody>
          <a:bodyPr wrap="square" lIns="0" tIns="0" rIns="0" bIns="0" rtlCol="0" anchor="t">
            <a:spAutoFit/>
          </a:bodyPr>
          <a:lstStyle/>
          <a:p>
            <a:pPr marL="0" lvl="0" indent="0" algn="l">
              <a:lnSpc>
                <a:spcPts val="5471"/>
              </a:lnSpc>
            </a:pPr>
            <a:r>
              <a:rPr lang="en-US" sz="4559" dirty="0" err="1">
                <a:solidFill>
                  <a:srgbClr val="000000"/>
                </a:solidFill>
                <a:latin typeface="Arial"/>
              </a:rPr>
              <a:t>Murettes</a:t>
            </a:r>
            <a:r>
              <a:rPr lang="en-US" sz="4559" dirty="0">
                <a:solidFill>
                  <a:srgbClr val="000000"/>
                </a:solidFill>
                <a:latin typeface="Arial"/>
              </a:rPr>
              <a:t> </a:t>
            </a:r>
            <a:r>
              <a:rPr lang="en-US" sz="4559" dirty="0" err="1">
                <a:solidFill>
                  <a:srgbClr val="000000"/>
                </a:solidFill>
                <a:latin typeface="Arial"/>
              </a:rPr>
              <a:t>en</a:t>
            </a:r>
            <a:r>
              <a:rPr lang="en-US" sz="4559" dirty="0">
                <a:solidFill>
                  <a:srgbClr val="000000"/>
                </a:solidFill>
                <a:latin typeface="Arial"/>
              </a:rPr>
              <a:t> </a:t>
            </a:r>
            <a:r>
              <a:rPr lang="en-US" sz="4559" dirty="0" err="1">
                <a:solidFill>
                  <a:srgbClr val="000000"/>
                </a:solidFill>
                <a:latin typeface="Arial"/>
              </a:rPr>
              <a:t>pierres</a:t>
            </a:r>
            <a:r>
              <a:rPr lang="en-US" sz="4559" dirty="0">
                <a:solidFill>
                  <a:srgbClr val="000000"/>
                </a:solidFill>
                <a:latin typeface="Arial"/>
              </a:rPr>
              <a:t> </a:t>
            </a:r>
            <a:r>
              <a:rPr lang="en-US" sz="4559" dirty="0" err="1">
                <a:solidFill>
                  <a:srgbClr val="000000"/>
                </a:solidFill>
                <a:latin typeface="Arial"/>
              </a:rPr>
              <a:t>sèches</a:t>
            </a:r>
            <a:r>
              <a:rPr lang="en-US" sz="4559" dirty="0">
                <a:solidFill>
                  <a:srgbClr val="000000"/>
                </a:solidFill>
                <a:latin typeface="Arial"/>
              </a:rPr>
              <a:t> </a:t>
            </a:r>
            <a:r>
              <a:rPr lang="en-US" sz="4559" dirty="0" err="1">
                <a:solidFill>
                  <a:srgbClr val="000000"/>
                </a:solidFill>
                <a:latin typeface="Arial"/>
              </a:rPr>
              <a:t>installées</a:t>
            </a:r>
            <a:r>
              <a:rPr lang="en-US" sz="4559" dirty="0">
                <a:solidFill>
                  <a:srgbClr val="000000"/>
                </a:solidFill>
                <a:latin typeface="Arial"/>
              </a:rPr>
              <a:t> dans un talweg peu </a:t>
            </a:r>
            <a:r>
              <a:rPr lang="en-US" sz="4559" dirty="0" err="1">
                <a:solidFill>
                  <a:srgbClr val="000000"/>
                </a:solidFill>
                <a:latin typeface="Arial"/>
              </a:rPr>
              <a:t>marqué</a:t>
            </a:r>
            <a:r>
              <a:rPr lang="en-US" sz="4559" dirty="0">
                <a:solidFill>
                  <a:srgbClr val="000000"/>
                </a:solidFill>
                <a:latin typeface="Arial"/>
              </a:rPr>
              <a:t>.</a:t>
            </a:r>
          </a:p>
          <a:p>
            <a:pPr marL="0" lvl="0" indent="0" algn="l">
              <a:lnSpc>
                <a:spcPts val="5471"/>
              </a:lnSpc>
            </a:pPr>
            <a:r>
              <a:rPr lang="en-US" sz="4559" dirty="0" err="1">
                <a:solidFill>
                  <a:srgbClr val="000000"/>
                </a:solidFill>
                <a:latin typeface="Arial"/>
              </a:rPr>
              <a:t>L’espace</a:t>
            </a:r>
            <a:r>
              <a:rPr lang="en-US" sz="4559" dirty="0">
                <a:solidFill>
                  <a:srgbClr val="000000"/>
                </a:solidFill>
                <a:latin typeface="Arial"/>
              </a:rPr>
              <a:t> entre deux </a:t>
            </a:r>
            <a:r>
              <a:rPr lang="en-US" sz="4559" dirty="0" err="1">
                <a:solidFill>
                  <a:srgbClr val="000000"/>
                </a:solidFill>
                <a:latin typeface="Arial"/>
              </a:rPr>
              <a:t>murettes</a:t>
            </a:r>
            <a:r>
              <a:rPr lang="en-US" sz="4559" dirty="0">
                <a:solidFill>
                  <a:srgbClr val="000000"/>
                </a:solidFill>
                <a:latin typeface="Arial"/>
              </a:rPr>
              <a:t> </a:t>
            </a:r>
            <a:r>
              <a:rPr lang="en-US" sz="4559" dirty="0" err="1">
                <a:solidFill>
                  <a:srgbClr val="000000"/>
                </a:solidFill>
                <a:latin typeface="Arial"/>
              </a:rPr>
              <a:t>successives</a:t>
            </a:r>
            <a:r>
              <a:rPr lang="en-US" sz="4559" dirty="0">
                <a:solidFill>
                  <a:srgbClr val="000000"/>
                </a:solidFill>
                <a:latin typeface="Arial"/>
              </a:rPr>
              <a:t> </a:t>
            </a:r>
            <a:r>
              <a:rPr lang="en-US" sz="4559" dirty="0" err="1">
                <a:solidFill>
                  <a:srgbClr val="000000"/>
                </a:solidFill>
                <a:latin typeface="Arial"/>
              </a:rPr>
              <a:t>étant</a:t>
            </a:r>
            <a:r>
              <a:rPr lang="en-US" sz="4559" dirty="0">
                <a:solidFill>
                  <a:srgbClr val="000000"/>
                </a:solidFill>
                <a:latin typeface="Arial"/>
              </a:rPr>
              <a:t> </a:t>
            </a:r>
            <a:r>
              <a:rPr lang="en-US" sz="4559" dirty="0" err="1">
                <a:solidFill>
                  <a:srgbClr val="000000"/>
                </a:solidFill>
                <a:latin typeface="Arial"/>
              </a:rPr>
              <a:t>cultivé</a:t>
            </a:r>
            <a:r>
              <a:rPr lang="en-US" sz="4559" dirty="0">
                <a:solidFill>
                  <a:srgbClr val="000000"/>
                </a:solidFill>
                <a:latin typeface="Arial"/>
              </a:rPr>
              <a:t>, </a:t>
            </a:r>
            <a:r>
              <a:rPr lang="en-US" sz="4559" dirty="0" err="1">
                <a:solidFill>
                  <a:srgbClr val="000000"/>
                </a:solidFill>
                <a:latin typeface="Arial"/>
              </a:rPr>
              <a:t>l’erosion</a:t>
            </a:r>
            <a:r>
              <a:rPr lang="en-US" sz="4559" dirty="0">
                <a:solidFill>
                  <a:srgbClr val="000000"/>
                </a:solidFill>
                <a:latin typeface="Arial"/>
              </a:rPr>
              <a:t> </a:t>
            </a:r>
            <a:r>
              <a:rPr lang="en-US" sz="4559" dirty="0" err="1">
                <a:solidFill>
                  <a:srgbClr val="000000"/>
                </a:solidFill>
                <a:latin typeface="Arial"/>
              </a:rPr>
              <a:t>aratoire</a:t>
            </a:r>
            <a:r>
              <a:rPr lang="en-US" sz="4559" dirty="0">
                <a:solidFill>
                  <a:srgbClr val="000000"/>
                </a:solidFill>
                <a:latin typeface="Arial"/>
              </a:rPr>
              <a:t> </a:t>
            </a:r>
            <a:r>
              <a:rPr lang="en-US" sz="4559" dirty="0" err="1">
                <a:solidFill>
                  <a:srgbClr val="000000"/>
                </a:solidFill>
                <a:latin typeface="Arial"/>
              </a:rPr>
              <a:t>va</a:t>
            </a:r>
            <a:r>
              <a:rPr lang="en-US" sz="4559" dirty="0">
                <a:solidFill>
                  <a:srgbClr val="000000"/>
                </a:solidFill>
                <a:latin typeface="Arial"/>
              </a:rPr>
              <a:t> </a:t>
            </a:r>
            <a:r>
              <a:rPr lang="en-US" sz="4559" dirty="0" err="1">
                <a:solidFill>
                  <a:srgbClr val="000000"/>
                </a:solidFill>
                <a:latin typeface="Arial"/>
              </a:rPr>
              <a:t>déstabiliser</a:t>
            </a:r>
            <a:r>
              <a:rPr lang="en-US" sz="4559" dirty="0">
                <a:solidFill>
                  <a:srgbClr val="000000"/>
                </a:solidFill>
                <a:latin typeface="Arial"/>
              </a:rPr>
              <a:t> </a:t>
            </a:r>
            <a:r>
              <a:rPr lang="en-US" sz="4559" dirty="0" err="1">
                <a:solidFill>
                  <a:srgbClr val="000000"/>
                </a:solidFill>
                <a:latin typeface="Arial"/>
              </a:rPr>
              <a:t>ces</a:t>
            </a:r>
            <a:r>
              <a:rPr lang="en-US" sz="4559" dirty="0">
                <a:solidFill>
                  <a:srgbClr val="000000"/>
                </a:solidFill>
                <a:latin typeface="Arial"/>
              </a:rPr>
              <a:t> </a:t>
            </a:r>
            <a:r>
              <a:rPr lang="en-US" sz="4559" dirty="0" err="1">
                <a:solidFill>
                  <a:srgbClr val="000000"/>
                </a:solidFill>
                <a:latin typeface="Arial"/>
              </a:rPr>
              <a:t>ouvrages</a:t>
            </a:r>
            <a:r>
              <a:rPr lang="en-US" sz="4559" dirty="0">
                <a:solidFill>
                  <a:srgbClr val="000000"/>
                </a:solidFill>
                <a:latin typeface="Arial"/>
              </a:rPr>
              <a:t>.</a:t>
            </a:r>
          </a:p>
        </p:txBody>
      </p:sp>
      <p:sp>
        <p:nvSpPr>
          <p:cNvPr id="4" name="Freeform 4" descr="DSCN2558"/>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2129" r="-32023"/>
            </a:stretch>
          </a:blipFill>
        </p:spPr>
        <p:txBody>
          <a:bodyPr/>
          <a:lstStyle/>
          <a:p>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6927" y="609600"/>
            <a:ext cx="9067800" cy="9067800"/>
            <a:chOff x="0" y="0"/>
            <a:chExt cx="3282950" cy="3282950"/>
          </a:xfrm>
        </p:grpSpPr>
        <p:sp>
          <p:nvSpPr>
            <p:cNvPr id="3" name="Freeform 3" descr="DSCN2559"/>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l="-22340" r="-11702"/>
              </a:stretch>
            </a:blipFill>
          </p:spPr>
          <p:txBody>
            <a:bodyPr/>
            <a:lstStyle/>
            <a:p>
              <a:endParaRPr lang="fr-FR"/>
            </a:p>
          </p:txBody>
        </p:sp>
      </p:grpSp>
      <p:sp>
        <p:nvSpPr>
          <p:cNvPr id="4" name="AutoShape 4"/>
          <p:cNvSpPr/>
          <p:nvPr/>
        </p:nvSpPr>
        <p:spPr>
          <a:xfrm>
            <a:off x="10604500" y="4355655"/>
            <a:ext cx="6299200" cy="0"/>
          </a:xfrm>
          <a:prstGeom prst="line">
            <a:avLst/>
          </a:prstGeom>
          <a:ln w="19050" cap="flat">
            <a:solidFill>
              <a:srgbClr val="5F3E36"/>
            </a:solidFill>
            <a:prstDash val="solid"/>
            <a:headEnd type="none" w="sm" len="sm"/>
            <a:tailEnd type="none" w="sm" len="sm"/>
          </a:ln>
        </p:spPr>
        <p:txBody>
          <a:bodyPr/>
          <a:lstStyle/>
          <a:p>
            <a:endParaRPr lang="fr-FR"/>
          </a:p>
        </p:txBody>
      </p:sp>
      <p:sp>
        <p:nvSpPr>
          <p:cNvPr id="5" name="TextBox 5"/>
          <p:cNvSpPr txBox="1"/>
          <p:nvPr/>
        </p:nvSpPr>
        <p:spPr>
          <a:xfrm>
            <a:off x="10604500" y="1862935"/>
            <a:ext cx="5904343" cy="2483194"/>
          </a:xfrm>
          <a:prstGeom prst="rect">
            <a:avLst/>
          </a:prstGeom>
        </p:spPr>
        <p:txBody>
          <a:bodyPr lIns="0" tIns="0" rIns="0" bIns="0" rtlCol="0" anchor="t">
            <a:spAutoFit/>
          </a:bodyPr>
          <a:lstStyle/>
          <a:p>
            <a:pPr marL="0" lvl="0" indent="0" algn="l">
              <a:lnSpc>
                <a:spcPts val="6008"/>
              </a:lnSpc>
              <a:spcBef>
                <a:spcPct val="0"/>
              </a:spcBef>
            </a:pPr>
            <a:r>
              <a:rPr lang="en-US" sz="6675" u="none" strike="noStrike">
                <a:solidFill>
                  <a:srgbClr val="5F3E36"/>
                </a:solidFill>
                <a:latin typeface="Arial"/>
              </a:rPr>
              <a:t>Vue de la murette depuis l’amont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6B4F35"/>
          </a:solidFill>
        </p:spPr>
        <p:txBody>
          <a:bodyPr/>
          <a:lstStyle/>
          <a:p>
            <a:endParaRPr lang="fr-FR"/>
          </a:p>
        </p:txBody>
      </p:sp>
      <p:sp>
        <p:nvSpPr>
          <p:cNvPr id="3" name="Freeform 3" descr="DSCN2560"/>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3075247" y="3883660"/>
            <a:ext cx="3841153" cy="2348231"/>
          </a:xfrm>
          <a:prstGeom prst="rect">
            <a:avLst/>
          </a:prstGeom>
        </p:spPr>
        <p:txBody>
          <a:bodyPr lIns="0" tIns="0" rIns="0" bIns="0" rtlCol="0" anchor="t">
            <a:spAutoFit/>
          </a:bodyPr>
          <a:lstStyle/>
          <a:p>
            <a:pPr marL="0" lvl="0" indent="0" algn="ctr">
              <a:lnSpc>
                <a:spcPts val="6019"/>
              </a:lnSpc>
            </a:pPr>
            <a:r>
              <a:rPr lang="en-US" sz="4299" u="none">
                <a:solidFill>
                  <a:srgbClr val="000000"/>
                </a:solidFill>
                <a:latin typeface="Arial Bold"/>
              </a:rPr>
              <a:t>Vue de la murette depuis l’aval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Création de haies vives plantées de canne à sucre.</a:t>
            </a:r>
          </a:p>
        </p:txBody>
      </p:sp>
      <p:grpSp>
        <p:nvGrpSpPr>
          <p:cNvPr id="3" name="Group 3"/>
          <p:cNvGrpSpPr/>
          <p:nvPr/>
        </p:nvGrpSpPr>
        <p:grpSpPr>
          <a:xfrm>
            <a:off x="2278856" y="-7144"/>
            <a:ext cx="13730288" cy="10301288"/>
            <a:chOff x="0" y="0"/>
            <a:chExt cx="13018347" cy="9767147"/>
          </a:xfrm>
        </p:grpSpPr>
        <p:sp>
          <p:nvSpPr>
            <p:cNvPr id="4" name="Freeform 4" descr="DSCN257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60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707" r="-16090"/>
            </a:stretch>
          </a:blipFill>
        </p:spPr>
        <p:txBody>
          <a:bodyPr/>
          <a:lstStyle/>
          <a:p>
            <a:endParaRPr lang="fr-FR"/>
          </a:p>
        </p:txBody>
      </p:sp>
      <p:sp>
        <p:nvSpPr>
          <p:cNvPr id="3" name="TextBox 3"/>
          <p:cNvSpPr txBox="1"/>
          <p:nvPr/>
        </p:nvSpPr>
        <p:spPr>
          <a:xfrm>
            <a:off x="11150626" y="3506787"/>
            <a:ext cx="5308574" cy="3140076"/>
          </a:xfrm>
          <a:prstGeom prst="rect">
            <a:avLst/>
          </a:prstGeom>
        </p:spPr>
        <p:txBody>
          <a:bodyPr lIns="0" tIns="0" rIns="0" bIns="0" rtlCol="0" anchor="t">
            <a:spAutoFit/>
          </a:bodyPr>
          <a:lstStyle/>
          <a:p>
            <a:pPr marL="0" lvl="0" indent="0" algn="l">
              <a:lnSpc>
                <a:spcPts val="4899"/>
              </a:lnSpc>
              <a:spcBef>
                <a:spcPct val="0"/>
              </a:spcBef>
            </a:pPr>
            <a:r>
              <a:rPr lang="en-US" sz="3499" u="none" dirty="0" err="1">
                <a:solidFill>
                  <a:srgbClr val="000000"/>
                </a:solidFill>
                <a:latin typeface="Arial"/>
              </a:rPr>
              <a:t>Ces</a:t>
            </a:r>
            <a:r>
              <a:rPr lang="en-US" sz="3499" u="none" dirty="0">
                <a:solidFill>
                  <a:srgbClr val="000000"/>
                </a:solidFill>
                <a:latin typeface="Arial"/>
              </a:rPr>
              <a:t> cordons </a:t>
            </a:r>
            <a:r>
              <a:rPr lang="en-US" sz="3499" u="none" dirty="0" err="1">
                <a:solidFill>
                  <a:srgbClr val="000000"/>
                </a:solidFill>
                <a:latin typeface="Arial"/>
              </a:rPr>
              <a:t>végétaux</a:t>
            </a:r>
            <a:r>
              <a:rPr lang="en-US" sz="3499" u="none" dirty="0">
                <a:solidFill>
                  <a:srgbClr val="000000"/>
                </a:solidFill>
                <a:latin typeface="Arial"/>
              </a:rPr>
              <a:t> </a:t>
            </a:r>
            <a:r>
              <a:rPr lang="en-US" sz="3499" u="none" dirty="0" err="1">
                <a:solidFill>
                  <a:srgbClr val="000000"/>
                </a:solidFill>
                <a:latin typeface="Arial"/>
              </a:rPr>
              <a:t>viennent</a:t>
            </a:r>
            <a:r>
              <a:rPr lang="en-US" sz="3499" u="none" dirty="0">
                <a:solidFill>
                  <a:srgbClr val="000000"/>
                </a:solidFill>
                <a:latin typeface="Arial"/>
              </a:rPr>
              <a:t> d’être </a:t>
            </a:r>
            <a:r>
              <a:rPr lang="en-US" sz="3499" u="none" dirty="0" err="1">
                <a:solidFill>
                  <a:srgbClr val="000000"/>
                </a:solidFill>
                <a:latin typeface="Arial"/>
              </a:rPr>
              <a:t>implantés</a:t>
            </a:r>
            <a:r>
              <a:rPr lang="en-US" sz="3499" u="none" dirty="0">
                <a:solidFill>
                  <a:srgbClr val="000000"/>
                </a:solidFill>
                <a:latin typeface="Arial"/>
              </a:rPr>
              <a:t> sur un versant très </a:t>
            </a:r>
            <a:r>
              <a:rPr lang="en-US" sz="3499" u="none" dirty="0" err="1">
                <a:solidFill>
                  <a:srgbClr val="000000"/>
                </a:solidFill>
                <a:latin typeface="Arial"/>
              </a:rPr>
              <a:t>pentu</a:t>
            </a:r>
            <a:r>
              <a:rPr lang="en-US" sz="3499" u="none" dirty="0">
                <a:solidFill>
                  <a:srgbClr val="000000"/>
                </a:solidFill>
                <a:latin typeface="Arial"/>
              </a:rPr>
              <a:t> (</a:t>
            </a:r>
            <a:r>
              <a:rPr lang="en-US" sz="3499" u="none" dirty="0" err="1">
                <a:solidFill>
                  <a:srgbClr val="000000"/>
                </a:solidFill>
                <a:latin typeface="Arial"/>
              </a:rPr>
              <a:t>pente</a:t>
            </a:r>
            <a:r>
              <a:rPr lang="en-US" sz="3499" u="none" dirty="0">
                <a:solidFill>
                  <a:srgbClr val="000000"/>
                </a:solidFill>
                <a:latin typeface="Arial"/>
              </a:rPr>
              <a:t> </a:t>
            </a:r>
            <a:r>
              <a:rPr lang="en-US" sz="3499" u="none" dirty="0" err="1">
                <a:solidFill>
                  <a:srgbClr val="000000"/>
                </a:solidFill>
                <a:latin typeface="Arial"/>
              </a:rPr>
              <a:t>estimée</a:t>
            </a:r>
            <a:r>
              <a:rPr lang="en-US" sz="3499" u="none" dirty="0">
                <a:solidFill>
                  <a:srgbClr val="000000"/>
                </a:solidFill>
                <a:latin typeface="Arial"/>
              </a:rPr>
              <a:t> : de 80 à 100%)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900362" y="526256"/>
            <a:ext cx="12487275" cy="4308872"/>
          </a:xfrm>
          <a:prstGeom prst="rect">
            <a:avLst/>
          </a:prstGeom>
        </p:spPr>
        <p:txBody>
          <a:bodyPr lIns="0" tIns="0" rIns="0" bIns="0" rtlCol="0" anchor="t">
            <a:spAutoFit/>
          </a:bodyPr>
          <a:lstStyle/>
          <a:p>
            <a:pPr algn="just">
              <a:defRPr/>
            </a:pPr>
            <a:r>
              <a:rPr lang="fr-FR" sz="2000" dirty="0">
                <a:latin typeface="+mj-lt"/>
                <a:ea typeface="Times New Roman" panose="02020603050405020304" pitchFamily="18" charset="0"/>
              </a:rPr>
              <a:t>Les observations effectuées sur le terrain confirmaient la nécessité de tenir compte de l’érosion entraînée par la houe du cultivateur : cette forme d’érosion était responsable de la destruction des bandes enherbées ou des murettes. De ce fait, on n’observait pas le remodelage progressif du versant attendu, ce qui aurait permis d’en améliorer la productivité agricole et de freiner à la fois l’érosion hydrique et l’érosion mécanique sèche.</a:t>
            </a:r>
          </a:p>
          <a:p>
            <a:pPr algn="just">
              <a:defRPr/>
            </a:pPr>
            <a:endParaRPr lang="fr-FR" sz="2000" dirty="0">
              <a:latin typeface="+mj-lt"/>
              <a:ea typeface="Times New Roman" panose="02020603050405020304" pitchFamily="18" charset="0"/>
            </a:endParaRPr>
          </a:p>
          <a:p>
            <a:pPr algn="just">
              <a:defRPr/>
            </a:pPr>
            <a:r>
              <a:rPr lang="fr-FR" sz="2000" dirty="0">
                <a:latin typeface="+mj-lt"/>
                <a:ea typeface="Times New Roman" panose="02020603050405020304" pitchFamily="18" charset="0"/>
              </a:rPr>
              <a:t>L’auteur observait que le travail du sol provoquait un affouillement à la base de chaque bande végétale ou murette implantée ; cet affouillement était rapide lorsque la pente était forte. Les décapages entraînaient la formation d’un talus vertical au pied de la bande ou de la murette, ce qui entraînait sa destruction. </a:t>
            </a:r>
          </a:p>
          <a:p>
            <a:pPr algn="just">
              <a:defRPr/>
            </a:pPr>
            <a:endParaRPr lang="fr-FR" sz="2000" dirty="0">
              <a:latin typeface="+mj-lt"/>
              <a:ea typeface="Times New Roman" panose="02020603050405020304" pitchFamily="18" charset="0"/>
            </a:endParaRPr>
          </a:p>
          <a:p>
            <a:pPr algn="just">
              <a:defRPr/>
            </a:pPr>
            <a:r>
              <a:rPr lang="fr-FR" sz="2000" dirty="0">
                <a:latin typeface="+mj-lt"/>
                <a:ea typeface="Times New Roman" panose="02020603050405020304" pitchFamily="18" charset="0"/>
              </a:rPr>
              <a:t>En effet, lorsque la hauteur de ce talus devient importante, les pluies entraînent des éboulements localisés. L’eau de ruissellement passe ensuite par ces brèches qui facilitent l’incision de rigoles, puis de ravines. Une fois les brèches créées, la bande végétale, au lieu d’avoir un effet bénéfique sur l’érosion du fait de la dispersion des écoulements, entraîne des effets pervers : elle en facilite la concentration. Une bande enherbée en mauvais état aggrave l’érosion hydrique, par rapport à celle qui serait observée sur la même parcelle non aménagée.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Vue vers l’aval d’un versant aménagé.</a:t>
            </a:r>
          </a:p>
        </p:txBody>
      </p:sp>
      <p:grpSp>
        <p:nvGrpSpPr>
          <p:cNvPr id="3" name="Group 3"/>
          <p:cNvGrpSpPr/>
          <p:nvPr/>
        </p:nvGrpSpPr>
        <p:grpSpPr>
          <a:xfrm>
            <a:off x="2278856" y="-7144"/>
            <a:ext cx="13730288" cy="10301288"/>
            <a:chOff x="0" y="0"/>
            <a:chExt cx="13018347" cy="9767147"/>
          </a:xfrm>
        </p:grpSpPr>
        <p:sp>
          <p:nvSpPr>
            <p:cNvPr id="4" name="Freeform 4" descr="DSCN260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N259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600200" y="-107331"/>
            <a:ext cx="10363200" cy="10363158"/>
            <a:chOff x="0" y="0"/>
            <a:chExt cx="6350000" cy="6349975"/>
          </a:xfrm>
        </p:grpSpPr>
        <p:sp>
          <p:nvSpPr>
            <p:cNvPr id="3" name="Freeform 3" descr="DSCN260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0212" r="-13829"/>
              </a:stretch>
            </a:blipFill>
          </p:spPr>
          <p:txBody>
            <a:bodyPr/>
            <a:lstStyle/>
            <a:p>
              <a:endParaRPr lang="fr-FR"/>
            </a:p>
          </p:txBody>
        </p:sp>
      </p:grpSp>
      <p:sp>
        <p:nvSpPr>
          <p:cNvPr id="4" name="TextBox 4"/>
          <p:cNvSpPr txBox="1"/>
          <p:nvPr/>
        </p:nvSpPr>
        <p:spPr>
          <a:xfrm>
            <a:off x="13792200" y="3522345"/>
            <a:ext cx="4115503" cy="3791935"/>
          </a:xfrm>
          <a:prstGeom prst="rect">
            <a:avLst/>
          </a:prstGeom>
        </p:spPr>
        <p:txBody>
          <a:bodyPr lIns="0" tIns="0" rIns="0" bIns="0" rtlCol="0" anchor="t">
            <a:spAutoFit/>
          </a:bodyPr>
          <a:lstStyle/>
          <a:p>
            <a:pPr marL="0" lvl="0" indent="0" algn="ctr">
              <a:lnSpc>
                <a:spcPts val="5039"/>
              </a:lnSpc>
            </a:pPr>
            <a:r>
              <a:rPr lang="en-US" sz="3599" dirty="0">
                <a:solidFill>
                  <a:srgbClr val="000000"/>
                </a:solidFill>
                <a:latin typeface="Arial"/>
              </a:rPr>
              <a:t>Des macroboutures </a:t>
            </a:r>
            <a:r>
              <a:rPr lang="en-US" sz="3599" dirty="0" err="1">
                <a:solidFill>
                  <a:srgbClr val="000000"/>
                </a:solidFill>
                <a:latin typeface="Arial"/>
              </a:rPr>
              <a:t>complètent</a:t>
            </a:r>
            <a:r>
              <a:rPr lang="en-US" sz="3599" dirty="0">
                <a:solidFill>
                  <a:srgbClr val="000000"/>
                </a:solidFill>
                <a:latin typeface="Arial"/>
              </a:rPr>
              <a:t> le cordon vegetal qui est à base de </a:t>
            </a:r>
            <a:r>
              <a:rPr lang="en-US" sz="3599" dirty="0" err="1">
                <a:solidFill>
                  <a:srgbClr val="000000"/>
                </a:solidFill>
                <a:latin typeface="Arial"/>
              </a:rPr>
              <a:t>graminées</a:t>
            </a:r>
            <a:r>
              <a:rPr lang="en-US" sz="3599" dirty="0">
                <a:solidFill>
                  <a:srgbClr val="000000"/>
                </a:solidFill>
                <a:latin typeface="Arial"/>
              </a:rPr>
              <a:t> </a:t>
            </a:r>
            <a:r>
              <a:rPr lang="en-US" sz="3599" dirty="0" err="1">
                <a:solidFill>
                  <a:srgbClr val="000000"/>
                </a:solidFill>
                <a:latin typeface="Arial"/>
              </a:rPr>
              <a:t>fourragères</a:t>
            </a:r>
            <a:endParaRPr lang="en-US" sz="3599" dirty="0">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311042" y="288444"/>
            <a:ext cx="9417615" cy="9417615"/>
            <a:chOff x="0" y="0"/>
            <a:chExt cx="6350000" cy="6350000"/>
          </a:xfrm>
        </p:grpSpPr>
        <p:sp>
          <p:nvSpPr>
            <p:cNvPr id="3" name="Freeform 3" descr="DSCN260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9152" r="-14916"/>
              </a:stretch>
            </a:blipFill>
          </p:spPr>
          <p:txBody>
            <a:bodyPr/>
            <a:lstStyle/>
            <a:p>
              <a:endParaRPr lang="fr-FR"/>
            </a:p>
          </p:txBody>
        </p:sp>
      </p:grpSp>
      <p:grpSp>
        <p:nvGrpSpPr>
          <p:cNvPr id="4" name="Group 4"/>
          <p:cNvGrpSpPr/>
          <p:nvPr/>
        </p:nvGrpSpPr>
        <p:grpSpPr>
          <a:xfrm>
            <a:off x="10015163" y="288444"/>
            <a:ext cx="7960760" cy="9417615"/>
            <a:chOff x="0" y="0"/>
            <a:chExt cx="2692899" cy="3185712"/>
          </a:xfrm>
        </p:grpSpPr>
        <p:sp>
          <p:nvSpPr>
            <p:cNvPr id="5" name="Freeform 5"/>
            <p:cNvSpPr/>
            <p:nvPr/>
          </p:nvSpPr>
          <p:spPr>
            <a:xfrm>
              <a:off x="0" y="0"/>
              <a:ext cx="2692899" cy="3185712"/>
            </a:xfrm>
            <a:custGeom>
              <a:avLst/>
              <a:gdLst/>
              <a:ahLst/>
              <a:cxnLst/>
              <a:rect l="l" t="t" r="r" b="b"/>
              <a:pathLst>
                <a:path w="2692899" h="3185712">
                  <a:moveTo>
                    <a:pt x="2568439" y="3185712"/>
                  </a:moveTo>
                  <a:lnTo>
                    <a:pt x="124460" y="3185712"/>
                  </a:lnTo>
                  <a:cubicBezTo>
                    <a:pt x="55880" y="3185712"/>
                    <a:pt x="0" y="3129832"/>
                    <a:pt x="0" y="3061252"/>
                  </a:cubicBezTo>
                  <a:lnTo>
                    <a:pt x="0" y="124460"/>
                  </a:lnTo>
                  <a:cubicBezTo>
                    <a:pt x="0" y="55880"/>
                    <a:pt x="55880" y="0"/>
                    <a:pt x="124460" y="0"/>
                  </a:cubicBezTo>
                  <a:lnTo>
                    <a:pt x="2568439" y="0"/>
                  </a:lnTo>
                  <a:cubicBezTo>
                    <a:pt x="2637019" y="0"/>
                    <a:pt x="2692899" y="55880"/>
                    <a:pt x="2692899" y="124460"/>
                  </a:cubicBezTo>
                  <a:lnTo>
                    <a:pt x="2692899" y="3061252"/>
                  </a:lnTo>
                  <a:cubicBezTo>
                    <a:pt x="2692899" y="3129832"/>
                    <a:pt x="2637019" y="3185712"/>
                    <a:pt x="2568439" y="3185712"/>
                  </a:cubicBezTo>
                  <a:close/>
                </a:path>
              </a:pathLst>
            </a:custGeom>
            <a:solidFill>
              <a:srgbClr val="5B6D22"/>
            </a:solidFill>
          </p:spPr>
          <p:txBody>
            <a:bodyPr/>
            <a:lstStyle/>
            <a:p>
              <a:endParaRPr lang="fr-FR"/>
            </a:p>
          </p:txBody>
        </p:sp>
      </p:grpSp>
      <p:sp>
        <p:nvSpPr>
          <p:cNvPr id="6" name="TextBox 6"/>
          <p:cNvSpPr txBox="1"/>
          <p:nvPr/>
        </p:nvSpPr>
        <p:spPr>
          <a:xfrm>
            <a:off x="11138499" y="2981325"/>
            <a:ext cx="5714088" cy="4210050"/>
          </a:xfrm>
          <a:prstGeom prst="rect">
            <a:avLst/>
          </a:prstGeom>
        </p:spPr>
        <p:txBody>
          <a:bodyPr lIns="0" tIns="0" rIns="0" bIns="0" rtlCol="0" anchor="t">
            <a:spAutoFit/>
          </a:bodyPr>
          <a:lstStyle/>
          <a:p>
            <a:pPr marL="0" lvl="0" indent="0" algn="ctr">
              <a:lnSpc>
                <a:spcPts val="6504"/>
              </a:lnSpc>
            </a:pPr>
            <a:r>
              <a:rPr lang="en-US" sz="5420">
                <a:solidFill>
                  <a:srgbClr val="E6E6E6"/>
                </a:solidFill>
                <a:latin typeface="Arial"/>
              </a:rPr>
              <a:t>Le cordon végétal a été complété par un fossé pour intercepter le ruissellement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71836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71836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71836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718366"/>
            </a:solidFill>
            <a:prstDash val="solid"/>
            <a:headEnd type="none" w="sm" len="sm"/>
            <a:tailEnd type="none" w="sm" len="sm"/>
          </a:ln>
        </p:spPr>
        <p:txBody>
          <a:bodyPr/>
          <a:lstStyle/>
          <a:p>
            <a:endParaRPr lang="fr-FR"/>
          </a:p>
        </p:txBody>
      </p:sp>
      <p:sp>
        <p:nvSpPr>
          <p:cNvPr id="6" name="TextBox 6"/>
          <p:cNvSpPr txBox="1"/>
          <p:nvPr/>
        </p:nvSpPr>
        <p:spPr>
          <a:xfrm>
            <a:off x="2115395" y="4100512"/>
            <a:ext cx="3696692" cy="2657475"/>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Le chantier est en cours.</a:t>
            </a:r>
          </a:p>
        </p:txBody>
      </p:sp>
      <p:grpSp>
        <p:nvGrpSpPr>
          <p:cNvPr id="7" name="Group 7"/>
          <p:cNvGrpSpPr/>
          <p:nvPr/>
        </p:nvGrpSpPr>
        <p:grpSpPr>
          <a:xfrm>
            <a:off x="6609240" y="1141206"/>
            <a:ext cx="11583630" cy="7050292"/>
            <a:chOff x="0" y="0"/>
            <a:chExt cx="10433050" cy="6350000"/>
          </a:xfrm>
        </p:grpSpPr>
        <p:sp>
          <p:nvSpPr>
            <p:cNvPr id="8" name="Freeform 8" descr="DSCN261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F3722"/>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F3722"/>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F3722"/>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F3722"/>
            </a:solidFill>
            <a:prstDash val="solid"/>
            <a:headEnd type="none" w="sm" len="sm"/>
            <a:tailEnd type="none" w="sm" len="sm"/>
          </a:ln>
        </p:spPr>
        <p:txBody>
          <a:bodyPr/>
          <a:lstStyle/>
          <a:p>
            <a:endParaRPr lang="fr-FR"/>
          </a:p>
        </p:txBody>
      </p:sp>
      <p:sp>
        <p:nvSpPr>
          <p:cNvPr id="6" name="TextBox 6"/>
          <p:cNvSpPr txBox="1"/>
          <p:nvPr/>
        </p:nvSpPr>
        <p:spPr>
          <a:xfrm>
            <a:off x="2115395" y="3676650"/>
            <a:ext cx="3696692" cy="3505200"/>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La canne à sucre et les ligneux ont été plantés.</a:t>
            </a:r>
          </a:p>
        </p:txBody>
      </p:sp>
      <p:grpSp>
        <p:nvGrpSpPr>
          <p:cNvPr id="7" name="Group 7"/>
          <p:cNvGrpSpPr/>
          <p:nvPr/>
        </p:nvGrpSpPr>
        <p:grpSpPr>
          <a:xfrm>
            <a:off x="6609240" y="1141206"/>
            <a:ext cx="11583630" cy="7050292"/>
            <a:chOff x="0" y="0"/>
            <a:chExt cx="10433050" cy="6350000"/>
          </a:xfrm>
        </p:grpSpPr>
        <p:sp>
          <p:nvSpPr>
            <p:cNvPr id="8" name="Freeform 8" descr="DSCN2611"/>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7823" b="-14749"/>
              </a:stretch>
            </a:blipFill>
          </p:spPr>
          <p:txBody>
            <a:bodyPr/>
            <a:lstStyle/>
            <a:p>
              <a:endParaRPr lang="fr-F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2A230A"/>
          </a:solidFill>
        </p:spPr>
        <p:txBody>
          <a:bodyPr/>
          <a:lstStyle/>
          <a:p>
            <a:endParaRPr lang="fr-FR"/>
          </a:p>
        </p:txBody>
      </p:sp>
      <p:sp>
        <p:nvSpPr>
          <p:cNvPr id="3" name="Freeform 3" descr="DSCN2606"/>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3075247" y="3585845"/>
            <a:ext cx="3841153" cy="2953386"/>
          </a:xfrm>
          <a:prstGeom prst="rect">
            <a:avLst/>
          </a:prstGeom>
        </p:spPr>
        <p:txBody>
          <a:bodyPr lIns="0" tIns="0" rIns="0" bIns="0" rtlCol="0" anchor="t">
            <a:spAutoFit/>
          </a:bodyPr>
          <a:lstStyle/>
          <a:p>
            <a:pPr marL="0" lvl="0" indent="0" algn="ctr">
              <a:lnSpc>
                <a:spcPts val="5739"/>
              </a:lnSpc>
            </a:pPr>
            <a:r>
              <a:rPr lang="en-US" sz="4099" u="none" dirty="0">
                <a:solidFill>
                  <a:srgbClr val="000000"/>
                </a:solidFill>
                <a:latin typeface="Arial Bold"/>
              </a:rPr>
              <a:t>Cordons </a:t>
            </a:r>
            <a:r>
              <a:rPr lang="en-US" sz="4099" u="none" dirty="0" err="1">
                <a:solidFill>
                  <a:srgbClr val="000000"/>
                </a:solidFill>
                <a:latin typeface="Arial Bold"/>
              </a:rPr>
              <a:t>végétaux</a:t>
            </a:r>
            <a:r>
              <a:rPr lang="en-US" sz="4099" u="none" dirty="0">
                <a:solidFill>
                  <a:srgbClr val="000000"/>
                </a:solidFill>
                <a:latin typeface="Arial Bold"/>
              </a:rPr>
              <a:t>  </a:t>
            </a:r>
            <a:r>
              <a:rPr lang="en-US" sz="4099" u="none" dirty="0" err="1">
                <a:solidFill>
                  <a:srgbClr val="000000"/>
                </a:solidFill>
                <a:latin typeface="Arial Bold"/>
              </a:rPr>
              <a:t>utilis</a:t>
            </a:r>
            <a:r>
              <a:rPr lang="en-US" sz="4099" dirty="0" err="1">
                <a:solidFill>
                  <a:srgbClr val="000000"/>
                </a:solidFill>
                <a:latin typeface="Arial Bold"/>
              </a:rPr>
              <a:t>a</a:t>
            </a:r>
            <a:r>
              <a:rPr lang="en-US" sz="4099" u="none" dirty="0" err="1">
                <a:solidFill>
                  <a:srgbClr val="000000"/>
                </a:solidFill>
                <a:latin typeface="Arial Bold"/>
              </a:rPr>
              <a:t>nt</a:t>
            </a:r>
            <a:r>
              <a:rPr lang="en-US" sz="4099" u="none" dirty="0">
                <a:solidFill>
                  <a:srgbClr val="000000"/>
                </a:solidFill>
                <a:latin typeface="Arial Bold"/>
              </a:rPr>
              <a:t> la </a:t>
            </a:r>
            <a:r>
              <a:rPr lang="en-US" sz="4099" u="none" dirty="0" err="1">
                <a:solidFill>
                  <a:srgbClr val="000000"/>
                </a:solidFill>
                <a:latin typeface="Arial Bold"/>
              </a:rPr>
              <a:t>canne</a:t>
            </a:r>
            <a:r>
              <a:rPr lang="en-US" sz="4099" u="none" dirty="0">
                <a:solidFill>
                  <a:srgbClr val="000000"/>
                </a:solidFill>
                <a:latin typeface="Arial Bold"/>
              </a:rPr>
              <a:t> à sucre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E7C2FD-8B5F-AFF7-B173-9B9BBF7D219C}"/>
              </a:ext>
            </a:extLst>
          </p:cNvPr>
          <p:cNvSpPr txBox="1"/>
          <p:nvPr/>
        </p:nvSpPr>
        <p:spPr>
          <a:xfrm>
            <a:off x="3203340" y="931032"/>
            <a:ext cx="12421380" cy="8633133"/>
          </a:xfrm>
          <a:prstGeom prst="rect">
            <a:avLst/>
          </a:prstGeom>
          <a:noFill/>
        </p:spPr>
        <p:txBody>
          <a:bodyPr wrap="square" rtlCol="0">
            <a:spAutoFit/>
          </a:bodyPr>
          <a:lstStyle/>
          <a:p>
            <a:pPr algn="ctr">
              <a:defRPr/>
            </a:pPr>
            <a:r>
              <a:rPr lang="fr-FR" sz="3000" b="1" dirty="0">
                <a:latin typeface="+mj-lt"/>
                <a:ea typeface="Times New Roman" panose="02020603050405020304" pitchFamily="18" charset="0"/>
              </a:rPr>
              <a:t>Une proposition technique : la construction de talus renforcés</a:t>
            </a:r>
            <a:endParaRPr lang="fr-FR" sz="3000" dirty="0">
              <a:latin typeface="+mj-lt"/>
              <a:ea typeface="Times New Roman" panose="02020603050405020304" pitchFamily="18" charset="0"/>
            </a:endParaRPr>
          </a:p>
          <a:p>
            <a:endParaRPr lang="fr-FR" altLang="fr-FR" sz="2100" dirty="0"/>
          </a:p>
          <a:p>
            <a:endParaRPr lang="fr-FR" altLang="fr-FR" sz="2100" dirty="0"/>
          </a:p>
          <a:p>
            <a:r>
              <a:rPr lang="fr-FR" altLang="fr-FR" sz="2100" dirty="0"/>
              <a:t>Sur des versants pas trop pentus, la prévention de l’affouillement d’un ouvrage linéaire serait possible : il faudrait que l’agriculteur laisse un talus enherbé se développer au pied de l’ouvrage et, également, qu’il répare à temps les brèches créées par les crues. </a:t>
            </a:r>
            <a:endParaRPr lang="fr-FR" sz="2100" dirty="0">
              <a:latin typeface="+mj-lt"/>
              <a:ea typeface="Times New Roman" panose="02020603050405020304" pitchFamily="18" charset="0"/>
            </a:endParaRP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Pour prendre en compte cette érosion mécanique, l’auteur proposa d’inciter le cultivateur à </a:t>
            </a:r>
            <a:r>
              <a:rPr lang="fr-FR" sz="2100" b="1" dirty="0">
                <a:latin typeface="+mj-lt"/>
                <a:ea typeface="Times New Roman" panose="02020603050405020304" pitchFamily="18" charset="0"/>
              </a:rPr>
              <a:t>construire progressivement le talus à pente forte </a:t>
            </a:r>
            <a:r>
              <a:rPr lang="fr-FR" sz="2100" dirty="0">
                <a:latin typeface="+mj-lt"/>
                <a:ea typeface="Times New Roman" panose="02020603050405020304" pitchFamily="18" charset="0"/>
              </a:rPr>
              <a:t>qui, peu à peu, allait séparer deux terrasses à pente plus modérée. C’est une technique paysanne très répandue dans d’autres pays. Cette technique devait rester réservée aux versants peu pentus,</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Une bande de végétation (ou une murette) amorcerait ainsi le processus de </a:t>
            </a:r>
            <a:r>
              <a:rPr lang="fr-FR" sz="2100" b="1" dirty="0">
                <a:latin typeface="+mj-lt"/>
                <a:ea typeface="Times New Roman" panose="02020603050405020304" pitchFamily="18" charset="0"/>
              </a:rPr>
              <a:t>remodelage</a:t>
            </a:r>
            <a:r>
              <a:rPr lang="fr-FR" sz="2100" dirty="0">
                <a:latin typeface="+mj-lt"/>
                <a:ea typeface="Times New Roman" panose="02020603050405020304" pitchFamily="18" charset="0"/>
              </a:rPr>
              <a:t>. Dès que la hauteur de l’affouillement au pied de la bande atteint 10 à 15 cm., il faudrait alors décaler la zone travaillée par les outils de la même distance vers l’aval, en éloignant ainsi la houe de la bande végétale grâce à une zone tampon de 10 à 15 cm. de large. Plus tard, une nouvelle </a:t>
            </a:r>
            <a:r>
              <a:rPr lang="fr-FR" sz="2100" b="1" dirty="0">
                <a:latin typeface="+mj-lt"/>
                <a:ea typeface="Times New Roman" panose="02020603050405020304" pitchFamily="18" charset="0"/>
              </a:rPr>
              <a:t>zone tampon </a:t>
            </a:r>
            <a:r>
              <a:rPr lang="fr-FR" sz="2100" dirty="0">
                <a:latin typeface="+mj-lt"/>
                <a:ea typeface="Times New Roman" panose="02020603050405020304" pitchFamily="18" charset="0"/>
              </a:rPr>
              <a:t>serait installée au pied de la première lorsque celle-ci sera à son tour affouillée. La construction du talus, condition pour que le remodelage puisse avoir lieu, demande à l’agriculteur de « sacrifier » une bande de terre au pied de l’aménagement. </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Au fil des ans, un </a:t>
            </a:r>
            <a:r>
              <a:rPr lang="fr-FR" sz="2100" b="1" dirty="0">
                <a:latin typeface="+mj-lt"/>
                <a:ea typeface="Times New Roman" panose="02020603050405020304" pitchFamily="18" charset="0"/>
              </a:rPr>
              <a:t>talus en marches d’escalier</a:t>
            </a:r>
            <a:r>
              <a:rPr lang="fr-FR" sz="2100" dirty="0">
                <a:latin typeface="+mj-lt"/>
                <a:ea typeface="Times New Roman" panose="02020603050405020304" pitchFamily="18" charset="0"/>
              </a:rPr>
              <a:t> serait ainsi construit au pied de la bande végétale ou de la murette, en même temps que la pente du versant située entre deux talus diminue. La construction du talus s’arrête lorsque le remodelage du versant se traduit par une pente de la terrasse qui ramène l’érosion mécanique sèche à des valeurs faibles. Cette pente se situe probablement entre 10 et 20 %. Les talus raides ainsi créés pourraient être plantés avec les mêmes espèces que celles qui ont servi à amorcer le remodelage du versant ou alors affectés à des cultures pérennes. </a:t>
            </a:r>
          </a:p>
          <a:p>
            <a:endParaRPr lang="fr-FR" sz="2100" dirty="0"/>
          </a:p>
        </p:txBody>
      </p:sp>
    </p:spTree>
    <p:extLst>
      <p:ext uri="{BB962C8B-B14F-4D97-AF65-F5344CB8AC3E}">
        <p14:creationId xmlns:p14="http://schemas.microsoft.com/office/powerpoint/2010/main" val="3939574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054Fonds-Verrettes-exp_39"/>
          <p:cNvSpPr/>
          <p:nvPr/>
        </p:nvSpPr>
        <p:spPr>
          <a:xfrm>
            <a:off x="9067800" y="0"/>
            <a:ext cx="9220200" cy="10287000"/>
          </a:xfrm>
          <a:custGeom>
            <a:avLst/>
            <a:gdLst/>
            <a:ahLst/>
            <a:cxnLst/>
            <a:rect l="l" t="t" r="r" b="b"/>
            <a:pathLst>
              <a:path w="9220200" h="10287000">
                <a:moveTo>
                  <a:pt x="0" y="0"/>
                </a:moveTo>
                <a:lnTo>
                  <a:pt x="9220200" y="0"/>
                </a:lnTo>
                <a:lnTo>
                  <a:pt x="9220200" y="10287000"/>
                </a:lnTo>
                <a:lnTo>
                  <a:pt x="0" y="10287000"/>
                </a:lnTo>
                <a:lnTo>
                  <a:pt x="0" y="0"/>
                </a:lnTo>
                <a:close/>
              </a:path>
            </a:pathLst>
          </a:custGeom>
          <a:blipFill>
            <a:blip r:embed="rId2"/>
            <a:stretch>
              <a:fillRect l="-33233" r="-22252"/>
            </a:stretch>
          </a:blipFill>
        </p:spPr>
        <p:txBody>
          <a:bodyPr/>
          <a:lstStyle/>
          <a:p>
            <a:endParaRPr lang="fr-FR"/>
          </a:p>
        </p:txBody>
      </p:sp>
      <p:sp>
        <p:nvSpPr>
          <p:cNvPr id="3" name="AutoShape 3"/>
          <p:cNvSpPr/>
          <p:nvPr/>
        </p:nvSpPr>
        <p:spPr>
          <a:xfrm>
            <a:off x="1384300" y="7567510"/>
            <a:ext cx="6299200" cy="0"/>
          </a:xfrm>
          <a:prstGeom prst="line">
            <a:avLst/>
          </a:prstGeom>
          <a:ln w="19050" cap="flat">
            <a:solidFill>
              <a:srgbClr val="4F4B32"/>
            </a:solidFill>
            <a:prstDash val="solid"/>
            <a:headEnd type="none" w="sm" len="sm"/>
            <a:tailEnd type="none" w="sm" len="sm"/>
          </a:ln>
        </p:spPr>
        <p:txBody>
          <a:bodyPr/>
          <a:lstStyle/>
          <a:p>
            <a:endParaRPr lang="fr-FR"/>
          </a:p>
        </p:txBody>
      </p:sp>
      <p:grpSp>
        <p:nvGrpSpPr>
          <p:cNvPr id="4" name="Group 4"/>
          <p:cNvGrpSpPr/>
          <p:nvPr/>
        </p:nvGrpSpPr>
        <p:grpSpPr>
          <a:xfrm>
            <a:off x="1384300" y="2909508"/>
            <a:ext cx="6299200" cy="4516227"/>
            <a:chOff x="0" y="57150"/>
            <a:chExt cx="8398933" cy="6021636"/>
          </a:xfrm>
        </p:grpSpPr>
        <p:sp>
          <p:nvSpPr>
            <p:cNvPr id="5" name="TextBox 5"/>
            <p:cNvSpPr txBox="1"/>
            <p:nvPr/>
          </p:nvSpPr>
          <p:spPr>
            <a:xfrm>
              <a:off x="0" y="3546127"/>
              <a:ext cx="8398933" cy="2532659"/>
            </a:xfrm>
            <a:prstGeom prst="rect">
              <a:avLst/>
            </a:prstGeom>
          </p:spPr>
          <p:txBody>
            <a:bodyPr lIns="0" tIns="0" rIns="0" bIns="0" rtlCol="0" anchor="t">
              <a:spAutoFit/>
            </a:bodyPr>
            <a:lstStyle/>
            <a:p>
              <a:pPr marL="0" lvl="0" indent="0" algn="l">
                <a:lnSpc>
                  <a:spcPts val="2962"/>
                </a:lnSpc>
                <a:spcBef>
                  <a:spcPct val="0"/>
                </a:spcBef>
              </a:pPr>
              <a:r>
                <a:rPr lang="en-US" sz="2468" dirty="0">
                  <a:solidFill>
                    <a:srgbClr val="000000"/>
                  </a:solidFill>
                  <a:latin typeface="Arial"/>
                </a:rPr>
                <a:t>Cette photo montre u</a:t>
              </a:r>
              <a:r>
                <a:rPr lang="en-US" sz="2468" u="none" strike="noStrike" dirty="0">
                  <a:solidFill>
                    <a:srgbClr val="000000"/>
                  </a:solidFill>
                  <a:latin typeface="Arial"/>
                </a:rPr>
                <a:t>n </a:t>
              </a:r>
              <a:r>
                <a:rPr lang="en-US" sz="2468" u="none" strike="noStrike" dirty="0" err="1">
                  <a:solidFill>
                    <a:srgbClr val="000000"/>
                  </a:solidFill>
                  <a:latin typeface="Arial"/>
                </a:rPr>
                <a:t>exemple</a:t>
              </a:r>
              <a:r>
                <a:rPr lang="en-US" sz="2468" u="none" strike="noStrike" dirty="0">
                  <a:solidFill>
                    <a:srgbClr val="000000"/>
                  </a:solidFill>
                  <a:latin typeface="Arial"/>
                </a:rPr>
                <a:t> de </a:t>
              </a:r>
              <a:r>
                <a:rPr lang="en-US" sz="2468" u="none" strike="noStrike" dirty="0" err="1">
                  <a:solidFill>
                    <a:srgbClr val="000000"/>
                  </a:solidFill>
                  <a:latin typeface="Arial"/>
                </a:rPr>
                <a:t>remodelage</a:t>
              </a:r>
              <a:r>
                <a:rPr lang="en-US" sz="2468" u="none" strike="noStrike" dirty="0">
                  <a:solidFill>
                    <a:srgbClr val="000000"/>
                  </a:solidFill>
                  <a:latin typeface="Arial"/>
                </a:rPr>
                <a:t> </a:t>
              </a:r>
              <a:r>
                <a:rPr lang="en-US" sz="2468" u="none" strike="noStrike" dirty="0" err="1">
                  <a:solidFill>
                    <a:srgbClr val="000000"/>
                  </a:solidFill>
                  <a:latin typeface="Arial"/>
                </a:rPr>
                <a:t>d’une</a:t>
              </a:r>
              <a:r>
                <a:rPr lang="en-US" sz="2468" u="none" strike="noStrike" dirty="0">
                  <a:solidFill>
                    <a:srgbClr val="000000"/>
                  </a:solidFill>
                  <a:latin typeface="Arial"/>
                </a:rPr>
                <a:t> portion de versant. </a:t>
              </a:r>
              <a:r>
                <a:rPr lang="en-US" sz="2468" u="none" strike="noStrike" dirty="0" err="1">
                  <a:solidFill>
                    <a:srgbClr val="000000"/>
                  </a:solidFill>
                  <a:latin typeface="Arial"/>
                </a:rPr>
                <a:t>L’agriculteur</a:t>
              </a:r>
              <a:r>
                <a:rPr lang="en-US" sz="2468" u="none" strike="noStrike" dirty="0">
                  <a:solidFill>
                    <a:srgbClr val="000000"/>
                  </a:solidFill>
                  <a:latin typeface="Arial"/>
                </a:rPr>
                <a:t> a </a:t>
              </a:r>
              <a:r>
                <a:rPr lang="en-US" sz="2468" u="none" strike="noStrike" dirty="0" err="1">
                  <a:solidFill>
                    <a:srgbClr val="000000"/>
                  </a:solidFill>
                  <a:latin typeface="Arial"/>
                </a:rPr>
                <a:t>permis</a:t>
              </a:r>
              <a:r>
                <a:rPr lang="en-US" sz="2468" u="none" strike="noStrike" dirty="0">
                  <a:solidFill>
                    <a:srgbClr val="000000"/>
                  </a:solidFill>
                  <a:latin typeface="Arial"/>
                </a:rPr>
                <a:t> aux talus de se </a:t>
              </a:r>
              <a:r>
                <a:rPr lang="en-US" sz="2468" u="none" strike="noStrike" dirty="0" err="1">
                  <a:solidFill>
                    <a:srgbClr val="000000"/>
                  </a:solidFill>
                  <a:latin typeface="Arial"/>
                </a:rPr>
                <a:t>développer</a:t>
              </a:r>
              <a:r>
                <a:rPr lang="en-US" sz="2468" u="none" strike="noStrike" dirty="0">
                  <a:solidFill>
                    <a:srgbClr val="000000"/>
                  </a:solidFill>
                  <a:latin typeface="Arial"/>
                </a:rPr>
                <a:t> et de </a:t>
              </a:r>
              <a:r>
                <a:rPr lang="en-US" sz="2468" u="none" strike="noStrike" dirty="0" err="1">
                  <a:solidFill>
                    <a:srgbClr val="000000"/>
                  </a:solidFill>
                  <a:latin typeface="Arial"/>
                </a:rPr>
                <a:t>s’enherber</a:t>
              </a:r>
              <a:r>
                <a:rPr lang="en-US" sz="2468" u="none" strike="noStrike" dirty="0">
                  <a:solidFill>
                    <a:srgbClr val="000000"/>
                  </a:solidFill>
                  <a:latin typeface="Arial"/>
                </a:rPr>
                <a:t>, il assure </a:t>
              </a:r>
              <a:r>
                <a:rPr lang="en-US" sz="2468" u="none" strike="noStrike" dirty="0" err="1">
                  <a:solidFill>
                    <a:srgbClr val="000000"/>
                  </a:solidFill>
                  <a:latin typeface="Arial"/>
                </a:rPr>
                <a:t>ainsi</a:t>
              </a:r>
              <a:r>
                <a:rPr lang="en-US" sz="2468" u="none" strike="noStrike" dirty="0">
                  <a:solidFill>
                    <a:srgbClr val="000000"/>
                  </a:solidFill>
                  <a:latin typeface="Arial"/>
                </a:rPr>
                <a:t> </a:t>
              </a:r>
              <a:r>
                <a:rPr lang="en-US" sz="2468" u="none" strike="noStrike" dirty="0" err="1">
                  <a:solidFill>
                    <a:srgbClr val="000000"/>
                  </a:solidFill>
                  <a:latin typeface="Arial"/>
                </a:rPr>
                <a:t>leur</a:t>
              </a:r>
              <a:r>
                <a:rPr lang="en-US" sz="2468" u="none" strike="noStrike" dirty="0">
                  <a:solidFill>
                    <a:srgbClr val="000000"/>
                  </a:solidFill>
                  <a:latin typeface="Arial"/>
                </a:rPr>
                <a:t> </a:t>
              </a:r>
              <a:r>
                <a:rPr lang="en-US" sz="2468" u="none" strike="noStrike" dirty="0" err="1">
                  <a:solidFill>
                    <a:srgbClr val="000000"/>
                  </a:solidFill>
                  <a:latin typeface="Arial"/>
                </a:rPr>
                <a:t>stabilité</a:t>
              </a:r>
              <a:r>
                <a:rPr lang="en-US" sz="2468" u="none" strike="noStrike" dirty="0">
                  <a:solidFill>
                    <a:srgbClr val="000000"/>
                  </a:solidFill>
                  <a:latin typeface="Arial"/>
                </a:rPr>
                <a:t>.</a:t>
              </a:r>
            </a:p>
          </p:txBody>
        </p:sp>
        <p:sp>
          <p:nvSpPr>
            <p:cNvPr id="6" name="TextBox 6"/>
            <p:cNvSpPr txBox="1"/>
            <p:nvPr/>
          </p:nvSpPr>
          <p:spPr>
            <a:xfrm>
              <a:off x="0" y="57150"/>
              <a:ext cx="8398933" cy="2521837"/>
            </a:xfrm>
            <a:prstGeom prst="rect">
              <a:avLst/>
            </a:prstGeom>
          </p:spPr>
          <p:txBody>
            <a:bodyPr lIns="0" tIns="0" rIns="0" bIns="0" rtlCol="0" anchor="t">
              <a:spAutoFit/>
            </a:bodyPr>
            <a:lstStyle/>
            <a:p>
              <a:pPr marL="0" lvl="0" indent="0" algn="l">
                <a:lnSpc>
                  <a:spcPts val="6540"/>
                </a:lnSpc>
                <a:spcBef>
                  <a:spcPct val="0"/>
                </a:spcBef>
              </a:pPr>
              <a:r>
                <a:rPr lang="en-US" sz="7267" u="none" strike="noStrike">
                  <a:solidFill>
                    <a:srgbClr val="000000"/>
                  </a:solidFill>
                  <a:latin typeface="Arial Bold"/>
                </a:rPr>
                <a:t>Terrasses à Font Verrettes</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6B745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6B745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6B745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6B7456"/>
            </a:solidFill>
            <a:prstDash val="solid"/>
            <a:headEnd type="none" w="sm" len="sm"/>
            <a:tailEnd type="none" w="sm" len="sm"/>
          </a:ln>
        </p:spPr>
        <p:txBody>
          <a:bodyPr/>
          <a:lstStyle/>
          <a:p>
            <a:endParaRPr lang="fr-FR"/>
          </a:p>
        </p:txBody>
      </p:sp>
      <p:sp>
        <p:nvSpPr>
          <p:cNvPr id="6" name="TextBox 6"/>
          <p:cNvSpPr txBox="1"/>
          <p:nvPr/>
        </p:nvSpPr>
        <p:spPr>
          <a:xfrm>
            <a:off x="2115395" y="3676650"/>
            <a:ext cx="3696692" cy="3505200"/>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La même zone, un peu en aval.</a:t>
            </a:r>
          </a:p>
        </p:txBody>
      </p:sp>
      <p:grpSp>
        <p:nvGrpSpPr>
          <p:cNvPr id="7" name="Group 7"/>
          <p:cNvGrpSpPr/>
          <p:nvPr/>
        </p:nvGrpSpPr>
        <p:grpSpPr>
          <a:xfrm>
            <a:off x="6679229" y="1014304"/>
            <a:ext cx="11666930" cy="7100992"/>
            <a:chOff x="0" y="0"/>
            <a:chExt cx="10433050" cy="6350000"/>
          </a:xfrm>
        </p:grpSpPr>
        <p:sp>
          <p:nvSpPr>
            <p:cNvPr id="8" name="Freeform 8" descr="055Fonds-Verrettes-exp_38"/>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5647" b="-6925"/>
              </a:stretch>
            </a:blipFill>
          </p:spPr>
          <p:txBody>
            <a:bodyPr/>
            <a:lstStyle/>
            <a:p>
              <a:endParaRPr lang="fr-F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3951"/>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l="-38297" r="-62765"/>
            </a:stretch>
          </a:blipFill>
        </p:spPr>
        <p:txBody>
          <a:bodyPr/>
          <a:lstStyle/>
          <a:p>
            <a:endParaRPr lang="fr-FR"/>
          </a:p>
        </p:txBody>
      </p:sp>
      <p:grpSp>
        <p:nvGrpSpPr>
          <p:cNvPr id="3" name="Group 3"/>
          <p:cNvGrpSpPr/>
          <p:nvPr/>
        </p:nvGrpSpPr>
        <p:grpSpPr>
          <a:xfrm>
            <a:off x="8873495" y="208864"/>
            <a:ext cx="8120466" cy="8913781"/>
            <a:chOff x="-6888" y="-76200"/>
            <a:chExt cx="10827288" cy="11885040"/>
          </a:xfrm>
        </p:grpSpPr>
        <p:sp>
          <p:nvSpPr>
            <p:cNvPr id="4" name="TextBox 4"/>
            <p:cNvSpPr txBox="1"/>
            <p:nvPr/>
          </p:nvSpPr>
          <p:spPr>
            <a:xfrm>
              <a:off x="0" y="-76200"/>
              <a:ext cx="10820400" cy="3767209"/>
            </a:xfrm>
            <a:prstGeom prst="rect">
              <a:avLst/>
            </a:prstGeom>
          </p:spPr>
          <p:txBody>
            <a:bodyPr lIns="0" tIns="0" rIns="0" bIns="0" rtlCol="0" anchor="t">
              <a:spAutoFit/>
            </a:bodyPr>
            <a:lstStyle/>
            <a:p>
              <a:pPr marL="0" lvl="0" indent="0" algn="l">
                <a:lnSpc>
                  <a:spcPts val="7120"/>
                </a:lnSpc>
              </a:pPr>
              <a:r>
                <a:rPr lang="en-US" sz="6472" dirty="0">
                  <a:solidFill>
                    <a:srgbClr val="000000"/>
                  </a:solidFill>
                  <a:latin typeface="Arial"/>
                </a:rPr>
                <a:t>Les vestiges de </a:t>
              </a:r>
              <a:r>
                <a:rPr lang="en-US" sz="6472" dirty="0" err="1">
                  <a:solidFill>
                    <a:srgbClr val="000000"/>
                  </a:solidFill>
                  <a:latin typeface="Arial"/>
                </a:rPr>
                <a:t>haies</a:t>
              </a:r>
              <a:r>
                <a:rPr lang="en-US" sz="6472" dirty="0">
                  <a:solidFill>
                    <a:srgbClr val="000000"/>
                  </a:solidFill>
                  <a:latin typeface="Arial"/>
                </a:rPr>
                <a:t> vives mises </a:t>
              </a:r>
              <a:r>
                <a:rPr lang="en-US" sz="6472" dirty="0" err="1">
                  <a:solidFill>
                    <a:srgbClr val="000000"/>
                  </a:solidFill>
                  <a:latin typeface="Arial"/>
                </a:rPr>
                <a:t>en</a:t>
              </a:r>
              <a:r>
                <a:rPr lang="en-US" sz="6472" dirty="0">
                  <a:solidFill>
                    <a:srgbClr val="000000"/>
                  </a:solidFill>
                  <a:latin typeface="Arial"/>
                </a:rPr>
                <a:t> place par </a:t>
              </a:r>
              <a:r>
                <a:rPr lang="en-US" sz="6472" dirty="0" err="1">
                  <a:solidFill>
                    <a:srgbClr val="000000"/>
                  </a:solidFill>
                  <a:latin typeface="Arial"/>
                </a:rPr>
                <a:t>d’anciens</a:t>
              </a:r>
              <a:r>
                <a:rPr lang="en-US" sz="6472" dirty="0">
                  <a:solidFill>
                    <a:srgbClr val="000000"/>
                  </a:solidFill>
                  <a:latin typeface="Arial"/>
                </a:rPr>
                <a:t> </a:t>
              </a:r>
              <a:r>
                <a:rPr lang="en-US" sz="6472" dirty="0" err="1">
                  <a:solidFill>
                    <a:srgbClr val="000000"/>
                  </a:solidFill>
                  <a:latin typeface="Arial"/>
                </a:rPr>
                <a:t>projets</a:t>
              </a:r>
              <a:endParaRPr lang="en-US" sz="6472" dirty="0">
                <a:solidFill>
                  <a:srgbClr val="000000"/>
                </a:solidFill>
                <a:latin typeface="Arial"/>
              </a:endParaRPr>
            </a:p>
          </p:txBody>
        </p:sp>
        <p:sp>
          <p:nvSpPr>
            <p:cNvPr id="5" name="TextBox 5"/>
            <p:cNvSpPr txBox="1"/>
            <p:nvPr/>
          </p:nvSpPr>
          <p:spPr>
            <a:xfrm>
              <a:off x="-6888" y="5385715"/>
              <a:ext cx="10820400" cy="6423125"/>
            </a:xfrm>
            <a:prstGeom prst="rect">
              <a:avLst/>
            </a:prstGeom>
          </p:spPr>
          <p:txBody>
            <a:bodyPr lIns="0" tIns="0" rIns="0" bIns="0" rtlCol="0" anchor="t">
              <a:spAutoFit/>
            </a:bodyPr>
            <a:lstStyle/>
            <a:p>
              <a:pPr marL="0" lvl="0" indent="0" algn="l">
                <a:lnSpc>
                  <a:spcPts val="2705"/>
                </a:lnSpc>
              </a:pP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D’anciens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projets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 conservation des sols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avaient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implanté</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haies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vives sur des versants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pentus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à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Marmelade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Mais il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restait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peu de choses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2005 et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ces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aménagements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non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entretenus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avaient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plutôt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aggravé</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l’érosion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facilitant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le ravinement.</a:t>
              </a:r>
            </a:p>
            <a:p>
              <a:pPr marL="0" lvl="0" indent="0" algn="l">
                <a:lnSpc>
                  <a:spcPts val="2705"/>
                </a:lnSpc>
              </a:pPr>
              <a:endPar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endParaRPr>
            </a:p>
            <a:p>
              <a:pPr marL="0" lvl="0" indent="0" algn="l">
                <a:lnSpc>
                  <a:spcPts val="2705"/>
                </a:lnSpc>
              </a:pP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Le nouveau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projet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faisait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l’économie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d’une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interprétation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du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devenir</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ces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réalisations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anciennes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ou</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se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contentait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d’explications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simples :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l’ancien</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projet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n’avait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pas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utilisé</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une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méthodologie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participative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adéquate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ou</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alors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il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avait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omis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 faire signer aux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agriculteurs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bénéficiaires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aménagements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un document dans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lequel</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ils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s’engageaient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à les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entretenir</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a:t>
              </a:r>
            </a:p>
            <a:p>
              <a:pPr marL="0" lvl="0" indent="0" algn="l">
                <a:lnSpc>
                  <a:spcPts val="2705"/>
                </a:lnSpc>
              </a:pPr>
              <a:endPar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endParaRPr>
            </a:p>
            <a:p>
              <a:pPr marL="0" lvl="0" indent="0" algn="l">
                <a:lnSpc>
                  <a:spcPts val="2705"/>
                </a:lnSpc>
              </a:pP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l’absence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d’un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tel</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retour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d’expérience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et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d’une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enquête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menée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sur le terrain, la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probabilité</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de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commettre</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les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mêmes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erreurs</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était</a:t>
              </a:r>
              <a:r>
                <a:rPr lang="en-US" sz="2000" u="sng" dirty="0">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r>
                <a:rPr lang="en-US" sz="2000" u="sng" dirty="0" err="1">
                  <a:solidFill>
                    <a:srgbClr val="0000FF"/>
                  </a:solidFill>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élevée</a:t>
              </a:r>
              <a:r>
                <a:rPr lang="en-US" sz="2000" u="sng" dirty="0">
                  <a:latin typeface="Arial"/>
                  <a:hlinkClick r:id="rId3" tooltip="https://docs.google.com/spreadsheets/d/1DUF2isFWsqVSYhbaACYtbgcLi_YjDqpE3GLQIVgkKQg/edit#gid=69851113">
                    <a:extLst>
                      <a:ext uri="{A12FA001-AC4F-418D-AE19-62706E023703}">
                        <ahyp:hlinkClr xmlns:ahyp="http://schemas.microsoft.com/office/drawing/2018/hyperlinkcolor" val="tx"/>
                      </a:ext>
                    </a:extLst>
                  </a:hlinkClick>
                </a:rPr>
                <a:t>. </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1AC124-163B-94F0-C10E-4390A6F142B4}"/>
              </a:ext>
            </a:extLst>
          </p:cNvPr>
          <p:cNvSpPr txBox="1"/>
          <p:nvPr/>
        </p:nvSpPr>
        <p:spPr>
          <a:xfrm>
            <a:off x="2771292" y="606996"/>
            <a:ext cx="12745416" cy="7986802"/>
          </a:xfrm>
          <a:prstGeom prst="rect">
            <a:avLst/>
          </a:prstGeom>
          <a:noFill/>
        </p:spPr>
        <p:txBody>
          <a:bodyPr wrap="square" rtlCol="0">
            <a:spAutoFit/>
          </a:bodyPr>
          <a:lstStyle/>
          <a:p>
            <a:pPr algn="ctr"/>
            <a:r>
              <a:rPr lang="fr-FR" altLang="fr-FR" sz="3000" b="1" dirty="0"/>
              <a:t>Mais le problème n’est pas seulement technique</a:t>
            </a:r>
          </a:p>
          <a:p>
            <a:endParaRPr lang="fr-FR" altLang="fr-FR" sz="2100" dirty="0"/>
          </a:p>
          <a:p>
            <a:r>
              <a:rPr lang="fr-FR" altLang="fr-FR" sz="2100" dirty="0"/>
              <a:t>Ce talus renforcé consomme de la surface et, surtout, il ne subsiste que s’il est géré par l’agriculteur. Comment  obtenir un tel résultat ? De plus, un tel aménagement ne correspond pas aux attentes des agriculteurs de Marmelade et il n’est pas décrit dans les manuels portant sur la maîtrise de l’érosion des sols.</a:t>
            </a:r>
          </a:p>
          <a:p>
            <a:endParaRPr lang="fr-FR" altLang="fr-FR" sz="2100" dirty="0"/>
          </a:p>
          <a:p>
            <a:r>
              <a:rPr lang="fr-FR" altLang="fr-FR" sz="2100" dirty="0"/>
              <a:t>Au moins dans un premier temps, en s’inspirant de ce qui se faisait à Gros Morne, il semblait préférable de privilégier l’aménagements des fonds frais et de remédier à la pénurie de l’eau. La priorité donnée aux aménagements linéaires sur les versants très pentus ne semblait pas une bonne façon d’aborder la situation. Certes, ces versants étaient le plus affectés par l’érosion, mais il fallait donner la priorité au développement agricole et prendre en compte les problèmes les plus aigus rencontrés par les agriculteurs. </a:t>
            </a:r>
          </a:p>
          <a:p>
            <a:endParaRPr lang="fr-FR" altLang="fr-FR" sz="2100" dirty="0"/>
          </a:p>
          <a:p>
            <a:r>
              <a:rPr lang="fr-FR" altLang="fr-FR" sz="2100" dirty="0"/>
              <a:t> il aurait fallu que le projet parte des besoins de ces derniers, ce qui aurait nécessité une bonne connaissance des systèmes agraires rencontrés. Cela aurait aussi nécessité que des négociations avec les agriculteurs remplacent la mise en œuvre de « méthodologies participatives » qui, de fait, organisaient surtout une sorte de plébiscite des actions proposées par le projet. </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Peu à peu, l’auteur se rendit compte que critiquer les aménagements en cours sur les versants et faire des contre-propositions, cela n’avait pas beaucoup de sens, mais les valider non plus, alors que leur durabilité était plus que douteuse. Et l’on ne lui demandait pas non plus de mettre en cause l’organisation du projet, ni sa philosophie, ni la pertinence des documents méthodologiques utilisés. Bref, évaluer ces aménagements ressemblait de plus en plus à une mission impossible.</a:t>
            </a:r>
          </a:p>
          <a:p>
            <a:pPr algn="just">
              <a:defRPr/>
            </a:pPr>
            <a:endParaRPr lang="fr-FR" sz="2100" dirty="0">
              <a:latin typeface="+mj-lt"/>
              <a:ea typeface="Times New Roman" panose="02020603050405020304" pitchFamily="18" charset="0"/>
            </a:endParaRPr>
          </a:p>
          <a:p>
            <a:endParaRPr lang="fr-FR" sz="2100" dirty="0"/>
          </a:p>
        </p:txBody>
      </p:sp>
    </p:spTree>
    <p:extLst>
      <p:ext uri="{BB962C8B-B14F-4D97-AF65-F5344CB8AC3E}">
        <p14:creationId xmlns:p14="http://schemas.microsoft.com/office/powerpoint/2010/main" val="3386483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p:cNvSpPr/>
          <p:nvPr/>
        </p:nvSpPr>
        <p:spPr>
          <a:xfrm>
            <a:off x="1028700" y="1118770"/>
            <a:ext cx="8049460" cy="8049460"/>
          </a:xfrm>
          <a:custGeom>
            <a:avLst/>
            <a:gdLst/>
            <a:ahLst/>
            <a:cxnLst/>
            <a:rect l="l" t="t" r="r" b="b"/>
            <a:pathLst>
              <a:path w="8049460" h="8049460">
                <a:moveTo>
                  <a:pt x="0" y="0"/>
                </a:moveTo>
                <a:lnTo>
                  <a:pt x="8049460" y="0"/>
                </a:lnTo>
                <a:lnTo>
                  <a:pt x="8049460" y="8049460"/>
                </a:lnTo>
                <a:lnTo>
                  <a:pt x="0" y="8049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1769739" y="2322480"/>
            <a:ext cx="6052875" cy="6052851"/>
            <a:chOff x="0" y="0"/>
            <a:chExt cx="6350000" cy="6349975"/>
          </a:xfrm>
        </p:grpSpPr>
        <p:sp>
          <p:nvSpPr>
            <p:cNvPr id="4" name="Freeform 4" descr="DSCN256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9787" r="-4254"/>
              </a:stretch>
            </a:blipFill>
          </p:spPr>
          <p:txBody>
            <a:bodyPr/>
            <a:lstStyle/>
            <a:p>
              <a:endParaRPr lang="fr-FR"/>
            </a:p>
          </p:txBody>
        </p:sp>
      </p:grpSp>
      <p:grpSp>
        <p:nvGrpSpPr>
          <p:cNvPr id="5" name="Group 5"/>
          <p:cNvGrpSpPr/>
          <p:nvPr/>
        </p:nvGrpSpPr>
        <p:grpSpPr>
          <a:xfrm>
            <a:off x="9906000" y="828312"/>
            <a:ext cx="7488435" cy="9111638"/>
            <a:chOff x="-1" y="-85725"/>
            <a:chExt cx="9047161" cy="12148850"/>
          </a:xfrm>
        </p:grpSpPr>
        <p:sp>
          <p:nvSpPr>
            <p:cNvPr id="6" name="TextBox 6"/>
            <p:cNvSpPr txBox="1"/>
            <p:nvPr/>
          </p:nvSpPr>
          <p:spPr>
            <a:xfrm>
              <a:off x="0" y="-85725"/>
              <a:ext cx="8866980" cy="1634893"/>
            </a:xfrm>
            <a:prstGeom prst="rect">
              <a:avLst/>
            </a:prstGeom>
          </p:spPr>
          <p:txBody>
            <a:bodyPr lIns="0" tIns="0" rIns="0" bIns="0" rtlCol="0" anchor="t">
              <a:spAutoFit/>
            </a:bodyPr>
            <a:lstStyle/>
            <a:p>
              <a:pPr marL="0" lvl="0" indent="0" algn="l">
                <a:lnSpc>
                  <a:spcPts val="4915"/>
                </a:lnSpc>
              </a:pPr>
              <a:r>
                <a:rPr lang="en-US" sz="3600" dirty="0">
                  <a:solidFill>
                    <a:srgbClr val="000000"/>
                  </a:solidFill>
                  <a:latin typeface="Arial Bold"/>
                </a:rPr>
                <a:t>Le </a:t>
              </a:r>
              <a:r>
                <a:rPr lang="en-US" sz="3600" dirty="0" err="1">
                  <a:solidFill>
                    <a:srgbClr val="000000"/>
                  </a:solidFill>
                  <a:latin typeface="Arial Bold"/>
                </a:rPr>
                <a:t>traitement</a:t>
              </a:r>
              <a:r>
                <a:rPr lang="en-US" sz="3600" dirty="0">
                  <a:solidFill>
                    <a:srgbClr val="000000"/>
                  </a:solidFill>
                  <a:latin typeface="Arial Bold"/>
                </a:rPr>
                <a:t> des ravines : le </a:t>
              </a:r>
              <a:r>
                <a:rPr lang="en-US" sz="3600" dirty="0" err="1">
                  <a:solidFill>
                    <a:srgbClr val="000000"/>
                  </a:solidFill>
                  <a:latin typeface="Arial Bold"/>
                </a:rPr>
                <a:t>seuil</a:t>
              </a:r>
              <a:r>
                <a:rPr lang="en-US" sz="3600" dirty="0">
                  <a:solidFill>
                    <a:srgbClr val="000000"/>
                  </a:solidFill>
                  <a:latin typeface="Arial Bold"/>
                </a:rPr>
                <a:t> </a:t>
              </a:r>
              <a:r>
                <a:rPr lang="en-US" sz="3600" dirty="0" err="1">
                  <a:solidFill>
                    <a:srgbClr val="000000"/>
                  </a:solidFill>
                  <a:latin typeface="Arial Bold"/>
                </a:rPr>
                <a:t>en</a:t>
              </a:r>
              <a:r>
                <a:rPr lang="en-US" sz="3600" dirty="0">
                  <a:solidFill>
                    <a:srgbClr val="000000"/>
                  </a:solidFill>
                  <a:latin typeface="Arial Bold"/>
                </a:rPr>
                <a:t> </a:t>
              </a:r>
              <a:r>
                <a:rPr lang="en-US" sz="3600" dirty="0" err="1">
                  <a:solidFill>
                    <a:srgbClr val="000000"/>
                  </a:solidFill>
                  <a:latin typeface="Arial Bold"/>
                </a:rPr>
                <a:t>pierres</a:t>
              </a:r>
              <a:r>
                <a:rPr lang="en-US" sz="3600" dirty="0">
                  <a:solidFill>
                    <a:srgbClr val="000000"/>
                  </a:solidFill>
                  <a:latin typeface="Arial Bold"/>
                </a:rPr>
                <a:t> </a:t>
              </a:r>
              <a:r>
                <a:rPr lang="en-US" sz="3600" dirty="0" err="1">
                  <a:solidFill>
                    <a:srgbClr val="000000"/>
                  </a:solidFill>
                  <a:latin typeface="Arial Bold"/>
                </a:rPr>
                <a:t>sèches</a:t>
              </a:r>
              <a:endParaRPr lang="en-US" sz="3600" dirty="0">
                <a:solidFill>
                  <a:srgbClr val="000000"/>
                </a:solidFill>
                <a:latin typeface="Arial Bold"/>
              </a:endParaRPr>
            </a:p>
          </p:txBody>
        </p:sp>
        <p:sp>
          <p:nvSpPr>
            <p:cNvPr id="7" name="TextBox 7"/>
            <p:cNvSpPr txBox="1"/>
            <p:nvPr/>
          </p:nvSpPr>
          <p:spPr>
            <a:xfrm>
              <a:off x="180180" y="1906499"/>
              <a:ext cx="8866980" cy="10156626"/>
            </a:xfrm>
            <a:prstGeom prst="rect">
              <a:avLst/>
            </a:prstGeom>
          </p:spPr>
          <p:txBody>
            <a:bodyPr lIns="0" tIns="0" rIns="0" bIns="0" rtlCol="0" anchor="t">
              <a:spAutoFit/>
            </a:bodyPr>
            <a:lstStyle/>
            <a:p>
              <a:pPr marL="0" lvl="0" indent="0" algn="l">
                <a:lnSpc>
                  <a:spcPts val="2193"/>
                </a:lnSpc>
              </a:pPr>
              <a:r>
                <a:rPr lang="en-US" sz="2000" dirty="0">
                  <a:solidFill>
                    <a:srgbClr val="000000"/>
                  </a:solidFill>
                  <a:latin typeface="Arial"/>
                </a:rPr>
                <a:t>Le </a:t>
              </a:r>
              <a:r>
                <a:rPr lang="en-US" sz="2000" dirty="0" err="1">
                  <a:solidFill>
                    <a:srgbClr val="000000"/>
                  </a:solidFill>
                  <a:latin typeface="Arial"/>
                </a:rPr>
                <a:t>seuil</a:t>
              </a:r>
              <a:r>
                <a:rPr lang="en-US" sz="2000" dirty="0">
                  <a:solidFill>
                    <a:srgbClr val="000000"/>
                  </a:solidFill>
                  <a:latin typeface="Arial"/>
                </a:rPr>
                <a:t> </a:t>
              </a:r>
              <a:r>
                <a:rPr lang="en-US" sz="2000" dirty="0" err="1">
                  <a:solidFill>
                    <a:srgbClr val="000000"/>
                  </a:solidFill>
                  <a:latin typeface="Arial"/>
                </a:rPr>
                <a:t>en</a:t>
              </a:r>
              <a:r>
                <a:rPr lang="en-US" sz="2000" dirty="0">
                  <a:solidFill>
                    <a:srgbClr val="000000"/>
                  </a:solidFill>
                  <a:latin typeface="Arial"/>
                </a:rPr>
                <a:t> </a:t>
              </a:r>
              <a:r>
                <a:rPr lang="en-US" sz="2000" dirty="0" err="1">
                  <a:solidFill>
                    <a:srgbClr val="000000"/>
                  </a:solidFill>
                  <a:latin typeface="Arial"/>
                </a:rPr>
                <a:t>pierres</a:t>
              </a:r>
              <a:r>
                <a:rPr lang="en-US" sz="2000" dirty="0">
                  <a:solidFill>
                    <a:srgbClr val="000000"/>
                  </a:solidFill>
                  <a:latin typeface="Arial"/>
                </a:rPr>
                <a:t> </a:t>
              </a:r>
              <a:r>
                <a:rPr lang="en-US" sz="2000" dirty="0" err="1">
                  <a:solidFill>
                    <a:srgbClr val="000000"/>
                  </a:solidFill>
                  <a:latin typeface="Arial"/>
                </a:rPr>
                <a:t>sèches</a:t>
              </a:r>
              <a:r>
                <a:rPr lang="en-US" sz="2000" dirty="0">
                  <a:solidFill>
                    <a:srgbClr val="000000"/>
                  </a:solidFill>
                  <a:latin typeface="Arial"/>
                </a:rPr>
                <a:t> </a:t>
              </a:r>
              <a:r>
                <a:rPr lang="en-US" sz="2000" dirty="0" err="1">
                  <a:solidFill>
                    <a:srgbClr val="000000"/>
                  </a:solidFill>
                  <a:latin typeface="Arial"/>
                </a:rPr>
                <a:t>constitue</a:t>
              </a:r>
              <a:r>
                <a:rPr lang="en-US" sz="2000" dirty="0">
                  <a:solidFill>
                    <a:srgbClr val="000000"/>
                  </a:solidFill>
                  <a:latin typeface="Arial"/>
                </a:rPr>
                <a:t> </a:t>
              </a:r>
              <a:r>
                <a:rPr lang="en-US" sz="2000" dirty="0" err="1">
                  <a:solidFill>
                    <a:srgbClr val="000000"/>
                  </a:solidFill>
                  <a:latin typeface="Arial"/>
                </a:rPr>
                <a:t>ici</a:t>
              </a:r>
              <a:r>
                <a:rPr lang="en-US" sz="2000" dirty="0">
                  <a:solidFill>
                    <a:srgbClr val="000000"/>
                  </a:solidFill>
                  <a:latin typeface="Arial"/>
                </a:rPr>
                <a:t> la </a:t>
              </a:r>
              <a:r>
                <a:rPr lang="en-US" sz="2000" dirty="0" err="1">
                  <a:solidFill>
                    <a:srgbClr val="000000"/>
                  </a:solidFill>
                  <a:latin typeface="Arial"/>
                </a:rPr>
                <a:t>principale</a:t>
              </a:r>
              <a:r>
                <a:rPr lang="en-US" sz="2000" dirty="0">
                  <a:solidFill>
                    <a:srgbClr val="000000"/>
                  </a:solidFill>
                  <a:latin typeface="Arial"/>
                </a:rPr>
                <a:t> technique de </a:t>
              </a:r>
              <a:r>
                <a:rPr lang="en-US" sz="2000" dirty="0" err="1">
                  <a:solidFill>
                    <a:srgbClr val="000000"/>
                  </a:solidFill>
                  <a:latin typeface="Arial"/>
                </a:rPr>
                <a:t>traitement</a:t>
              </a:r>
              <a:r>
                <a:rPr lang="en-US" sz="2000" dirty="0">
                  <a:solidFill>
                    <a:srgbClr val="000000"/>
                  </a:solidFill>
                  <a:latin typeface="Arial"/>
                </a:rPr>
                <a:t> des ravines </a:t>
              </a:r>
              <a:r>
                <a:rPr lang="en-US" sz="2000" dirty="0" err="1">
                  <a:solidFill>
                    <a:srgbClr val="000000"/>
                  </a:solidFill>
                  <a:latin typeface="Arial"/>
                </a:rPr>
                <a:t>utilisée</a:t>
              </a:r>
              <a:r>
                <a:rPr lang="en-US" sz="2000" dirty="0">
                  <a:solidFill>
                    <a:srgbClr val="000000"/>
                  </a:solidFill>
                  <a:latin typeface="Arial"/>
                </a:rPr>
                <a:t> par le </a:t>
              </a:r>
              <a:r>
                <a:rPr lang="en-US" sz="2000" dirty="0" err="1">
                  <a:solidFill>
                    <a:srgbClr val="000000"/>
                  </a:solidFill>
                  <a:latin typeface="Arial"/>
                </a:rPr>
                <a:t>projet</a:t>
              </a:r>
              <a:r>
                <a:rPr lang="en-US" sz="2000" dirty="0">
                  <a:solidFill>
                    <a:srgbClr val="000000"/>
                  </a:solidFill>
                  <a:latin typeface="Arial"/>
                </a:rPr>
                <a:t>.</a:t>
              </a:r>
            </a:p>
            <a:p>
              <a:pPr marL="0" lvl="0" indent="0" algn="l">
                <a:lnSpc>
                  <a:spcPts val="2193"/>
                </a:lnSpc>
              </a:pPr>
              <a:endParaRPr lang="en-US" sz="2000" dirty="0">
                <a:solidFill>
                  <a:srgbClr val="000000"/>
                </a:solidFill>
                <a:latin typeface="Arial"/>
              </a:endParaRPr>
            </a:p>
            <a:p>
              <a:pPr marL="0" lvl="0" indent="0" algn="l">
                <a:lnSpc>
                  <a:spcPts val="2193"/>
                </a:lnSpc>
              </a:pPr>
              <a:r>
                <a:rPr lang="en-US" sz="2000" dirty="0">
                  <a:solidFill>
                    <a:srgbClr val="000000"/>
                  </a:solidFill>
                  <a:latin typeface="Arial"/>
                </a:rPr>
                <a:t>La </a:t>
              </a:r>
              <a:r>
                <a:rPr lang="en-US" sz="2000" dirty="0" err="1">
                  <a:solidFill>
                    <a:srgbClr val="000000"/>
                  </a:solidFill>
                  <a:latin typeface="Arial"/>
                </a:rPr>
                <a:t>pérennité</a:t>
              </a:r>
              <a:r>
                <a:rPr lang="en-US" sz="2000" dirty="0">
                  <a:solidFill>
                    <a:srgbClr val="000000"/>
                  </a:solidFill>
                  <a:latin typeface="Arial"/>
                </a:rPr>
                <a:t> de </a:t>
              </a:r>
              <a:r>
                <a:rPr lang="en-US" sz="2000" dirty="0" err="1">
                  <a:solidFill>
                    <a:srgbClr val="000000"/>
                  </a:solidFill>
                  <a:latin typeface="Arial"/>
                </a:rPr>
                <a:t>ces</a:t>
              </a:r>
              <a:r>
                <a:rPr lang="en-US" sz="2000" dirty="0">
                  <a:solidFill>
                    <a:srgbClr val="000000"/>
                  </a:solidFill>
                  <a:latin typeface="Arial"/>
                </a:rPr>
                <a:t> </a:t>
              </a:r>
              <a:r>
                <a:rPr lang="en-US" sz="2000" dirty="0" err="1">
                  <a:solidFill>
                    <a:srgbClr val="000000"/>
                  </a:solidFill>
                  <a:latin typeface="Arial"/>
                </a:rPr>
                <a:t>ouvrages</a:t>
              </a:r>
              <a:r>
                <a:rPr lang="en-US" sz="2000" dirty="0">
                  <a:solidFill>
                    <a:srgbClr val="000000"/>
                  </a:solidFill>
                  <a:latin typeface="Arial"/>
                </a:rPr>
                <a:t> </a:t>
              </a:r>
              <a:r>
                <a:rPr lang="en-US" sz="2000" dirty="0" err="1">
                  <a:solidFill>
                    <a:srgbClr val="000000"/>
                  </a:solidFill>
                  <a:latin typeface="Arial"/>
                </a:rPr>
                <a:t>était</a:t>
              </a:r>
              <a:r>
                <a:rPr lang="en-US" sz="2000" dirty="0">
                  <a:solidFill>
                    <a:srgbClr val="000000"/>
                  </a:solidFill>
                  <a:latin typeface="Arial"/>
                </a:rPr>
                <a:t> </a:t>
              </a:r>
              <a:r>
                <a:rPr lang="en-US" sz="2000" dirty="0" err="1">
                  <a:solidFill>
                    <a:srgbClr val="000000"/>
                  </a:solidFill>
                  <a:latin typeface="Arial"/>
                </a:rPr>
                <a:t>problématique</a:t>
              </a:r>
              <a:r>
                <a:rPr lang="en-US" sz="2000" dirty="0">
                  <a:solidFill>
                    <a:srgbClr val="000000"/>
                  </a:solidFill>
                  <a:latin typeface="Arial"/>
                </a:rPr>
                <a:t>; le risqué de destruction par </a:t>
              </a:r>
              <a:r>
                <a:rPr lang="en-US" sz="2000" dirty="0" err="1">
                  <a:solidFill>
                    <a:srgbClr val="000000"/>
                  </a:solidFill>
                  <a:latin typeface="Arial"/>
                </a:rPr>
                <a:t>affouillement</a:t>
              </a:r>
              <a:r>
                <a:rPr lang="en-US" sz="2000" dirty="0">
                  <a:solidFill>
                    <a:srgbClr val="000000"/>
                  </a:solidFill>
                  <a:latin typeface="Arial"/>
                </a:rPr>
                <a:t> </a:t>
              </a:r>
              <a:r>
                <a:rPr lang="en-US" sz="2000" dirty="0" err="1">
                  <a:solidFill>
                    <a:srgbClr val="000000"/>
                  </a:solidFill>
                  <a:latin typeface="Arial"/>
                </a:rPr>
                <a:t>dû</a:t>
              </a:r>
              <a:r>
                <a:rPr lang="en-US" sz="2000" dirty="0">
                  <a:solidFill>
                    <a:srgbClr val="000000"/>
                  </a:solidFill>
                  <a:latin typeface="Arial"/>
                </a:rPr>
                <a:t> à </a:t>
              </a:r>
              <a:r>
                <a:rPr lang="en-US" sz="2000" dirty="0" err="1">
                  <a:solidFill>
                    <a:srgbClr val="000000"/>
                  </a:solidFill>
                  <a:latin typeface="Arial"/>
                </a:rPr>
                <a:t>l’érosion</a:t>
              </a:r>
              <a:r>
                <a:rPr lang="en-US" sz="2000" dirty="0">
                  <a:solidFill>
                    <a:srgbClr val="000000"/>
                  </a:solidFill>
                  <a:latin typeface="Arial"/>
                </a:rPr>
                <a:t> </a:t>
              </a:r>
              <a:r>
                <a:rPr lang="en-US" sz="2000" dirty="0" err="1">
                  <a:solidFill>
                    <a:srgbClr val="000000"/>
                  </a:solidFill>
                  <a:latin typeface="Arial"/>
                </a:rPr>
                <a:t>aratoire</a:t>
              </a:r>
              <a:r>
                <a:rPr lang="en-US" sz="2000" dirty="0">
                  <a:solidFill>
                    <a:srgbClr val="000000"/>
                  </a:solidFill>
                  <a:latin typeface="Arial"/>
                </a:rPr>
                <a:t> </a:t>
              </a:r>
              <a:r>
                <a:rPr lang="en-US" sz="2000" dirty="0" err="1">
                  <a:solidFill>
                    <a:srgbClr val="000000"/>
                  </a:solidFill>
                  <a:latin typeface="Arial"/>
                </a:rPr>
                <a:t>ou</a:t>
              </a:r>
              <a:r>
                <a:rPr lang="en-US" sz="2000" dirty="0">
                  <a:solidFill>
                    <a:srgbClr val="000000"/>
                  </a:solidFill>
                  <a:latin typeface="Arial"/>
                </a:rPr>
                <a:t> par les </a:t>
              </a:r>
              <a:r>
                <a:rPr lang="en-US" sz="2000" dirty="0" err="1">
                  <a:solidFill>
                    <a:srgbClr val="000000"/>
                  </a:solidFill>
                  <a:latin typeface="Arial"/>
                </a:rPr>
                <a:t>crues</a:t>
              </a:r>
              <a:r>
                <a:rPr lang="en-US" sz="2000" dirty="0">
                  <a:solidFill>
                    <a:srgbClr val="000000"/>
                  </a:solidFill>
                  <a:latin typeface="Arial"/>
                </a:rPr>
                <a:t> </a:t>
              </a:r>
              <a:r>
                <a:rPr lang="en-US" sz="2000" dirty="0" err="1">
                  <a:solidFill>
                    <a:srgbClr val="000000"/>
                  </a:solidFill>
                  <a:latin typeface="Arial"/>
                </a:rPr>
                <a:t>était</a:t>
              </a:r>
              <a:r>
                <a:rPr lang="en-US" sz="2000" dirty="0">
                  <a:solidFill>
                    <a:srgbClr val="000000"/>
                  </a:solidFill>
                  <a:latin typeface="Arial"/>
                </a:rPr>
                <a:t> important.</a:t>
              </a:r>
            </a:p>
            <a:p>
              <a:pPr marL="0" lvl="0" indent="0" algn="l">
                <a:lnSpc>
                  <a:spcPts val="2193"/>
                </a:lnSpc>
              </a:pPr>
              <a:endParaRPr lang="en-US" sz="2000" dirty="0">
                <a:solidFill>
                  <a:srgbClr val="000000"/>
                </a:solidFill>
                <a:latin typeface="Arial"/>
              </a:endParaRPr>
            </a:p>
            <a:p>
              <a:pPr marL="0" lvl="0" indent="0" algn="l">
                <a:lnSpc>
                  <a:spcPts val="2193"/>
                </a:lnSpc>
              </a:pPr>
              <a:r>
                <a:rPr lang="en-US" sz="2000" dirty="0">
                  <a:solidFill>
                    <a:srgbClr val="000000"/>
                  </a:solidFill>
                  <a:latin typeface="Arial"/>
                </a:rPr>
                <a:t>D’un point de </a:t>
              </a:r>
              <a:r>
                <a:rPr lang="en-US" sz="2000" dirty="0" err="1">
                  <a:solidFill>
                    <a:srgbClr val="000000"/>
                  </a:solidFill>
                  <a:latin typeface="Arial"/>
                </a:rPr>
                <a:t>vue</a:t>
              </a:r>
              <a:r>
                <a:rPr lang="en-US" sz="2000" dirty="0">
                  <a:solidFill>
                    <a:srgbClr val="000000"/>
                  </a:solidFill>
                  <a:latin typeface="Arial"/>
                </a:rPr>
                <a:t> </a:t>
              </a:r>
              <a:r>
                <a:rPr lang="en-US" sz="2000" dirty="0" err="1">
                  <a:solidFill>
                    <a:srgbClr val="000000"/>
                  </a:solidFill>
                  <a:latin typeface="Arial"/>
                </a:rPr>
                <a:t>purement</a:t>
              </a:r>
              <a:r>
                <a:rPr lang="en-US" sz="2000" dirty="0">
                  <a:solidFill>
                    <a:srgbClr val="000000"/>
                  </a:solidFill>
                  <a:latin typeface="Arial"/>
                </a:rPr>
                <a:t> technique, </a:t>
              </a:r>
              <a:r>
                <a:rPr lang="en-US" sz="2000" dirty="0" err="1">
                  <a:solidFill>
                    <a:srgbClr val="000000"/>
                  </a:solidFill>
                  <a:latin typeface="Arial"/>
                </a:rPr>
                <a:t>l’alternative</a:t>
              </a:r>
              <a:r>
                <a:rPr lang="en-US" sz="2000" dirty="0">
                  <a:solidFill>
                    <a:srgbClr val="000000"/>
                  </a:solidFill>
                  <a:latin typeface="Arial"/>
                </a:rPr>
                <a:t> </a:t>
              </a:r>
              <a:r>
                <a:rPr lang="en-US" sz="2000" dirty="0" err="1">
                  <a:solidFill>
                    <a:srgbClr val="000000"/>
                  </a:solidFill>
                  <a:latin typeface="Arial"/>
                </a:rPr>
                <a:t>constituée</a:t>
              </a:r>
              <a:r>
                <a:rPr lang="en-US" sz="2000" dirty="0">
                  <a:solidFill>
                    <a:srgbClr val="000000"/>
                  </a:solidFill>
                  <a:latin typeface="Arial"/>
                </a:rPr>
                <a:t> par des </a:t>
              </a:r>
              <a:r>
                <a:rPr lang="en-US" sz="2000" dirty="0" err="1">
                  <a:solidFill>
                    <a:srgbClr val="000000"/>
                  </a:solidFill>
                  <a:latin typeface="Arial"/>
                </a:rPr>
                <a:t>seuils</a:t>
              </a:r>
              <a:r>
                <a:rPr lang="en-US" sz="2000" dirty="0">
                  <a:solidFill>
                    <a:srgbClr val="000000"/>
                  </a:solidFill>
                  <a:latin typeface="Arial"/>
                </a:rPr>
                <a:t> </a:t>
              </a:r>
              <a:r>
                <a:rPr lang="en-US" sz="2000" dirty="0" err="1">
                  <a:solidFill>
                    <a:srgbClr val="000000"/>
                  </a:solidFill>
                  <a:latin typeface="Arial"/>
                </a:rPr>
                <a:t>biologiques</a:t>
              </a:r>
              <a:r>
                <a:rPr lang="en-US" sz="2000" dirty="0">
                  <a:solidFill>
                    <a:srgbClr val="000000"/>
                  </a:solidFill>
                  <a:latin typeface="Arial"/>
                </a:rPr>
                <a:t> à base de macroboutures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été</a:t>
              </a:r>
              <a:r>
                <a:rPr lang="en-US" sz="2000" dirty="0">
                  <a:solidFill>
                    <a:srgbClr val="000000"/>
                  </a:solidFill>
                  <a:latin typeface="Arial"/>
                </a:rPr>
                <a:t> </a:t>
              </a:r>
              <a:r>
                <a:rPr lang="en-US" sz="2000" dirty="0" err="1">
                  <a:solidFill>
                    <a:srgbClr val="000000"/>
                  </a:solidFill>
                  <a:latin typeface="Arial"/>
                </a:rPr>
                <a:t>d’autant</a:t>
              </a:r>
              <a:r>
                <a:rPr lang="en-US" sz="2000" dirty="0">
                  <a:solidFill>
                    <a:srgbClr val="000000"/>
                  </a:solidFill>
                  <a:latin typeface="Arial"/>
                </a:rPr>
                <a:t> plus </a:t>
              </a:r>
              <a:r>
                <a:rPr lang="en-US" sz="2000" dirty="0" err="1">
                  <a:solidFill>
                    <a:srgbClr val="000000"/>
                  </a:solidFill>
                  <a:latin typeface="Arial"/>
                </a:rPr>
                <a:t>intéressante</a:t>
              </a:r>
              <a:r>
                <a:rPr lang="en-US" sz="2000" dirty="0">
                  <a:solidFill>
                    <a:srgbClr val="000000"/>
                  </a:solidFill>
                  <a:latin typeface="Arial"/>
                </a:rPr>
                <a:t> que </a:t>
              </a:r>
              <a:r>
                <a:rPr lang="en-US" sz="2000" dirty="0" err="1">
                  <a:solidFill>
                    <a:srgbClr val="000000"/>
                  </a:solidFill>
                  <a:latin typeface="Arial"/>
                </a:rPr>
                <a:t>ces</a:t>
              </a:r>
              <a:r>
                <a:rPr lang="en-US" sz="2000" dirty="0">
                  <a:solidFill>
                    <a:srgbClr val="000000"/>
                  </a:solidFill>
                  <a:latin typeface="Arial"/>
                </a:rPr>
                <a:t> </a:t>
              </a:r>
              <a:r>
                <a:rPr lang="en-US" sz="2000" dirty="0" err="1">
                  <a:solidFill>
                    <a:srgbClr val="000000"/>
                  </a:solidFill>
                  <a:latin typeface="Arial"/>
                </a:rPr>
                <a:t>boutures</a:t>
              </a:r>
              <a:r>
                <a:rPr lang="en-US" sz="2000" dirty="0">
                  <a:solidFill>
                    <a:srgbClr val="000000"/>
                  </a:solidFill>
                  <a:latin typeface="Arial"/>
                </a:rPr>
                <a:t> </a:t>
              </a:r>
              <a:r>
                <a:rPr lang="en-US" sz="2000" dirty="0" err="1">
                  <a:solidFill>
                    <a:srgbClr val="000000"/>
                  </a:solidFill>
                  <a:latin typeface="Arial"/>
                </a:rPr>
                <a:t>sont</a:t>
              </a:r>
              <a:r>
                <a:rPr lang="en-US" sz="2000" dirty="0">
                  <a:solidFill>
                    <a:srgbClr val="000000"/>
                  </a:solidFill>
                  <a:latin typeface="Arial"/>
                </a:rPr>
                <a:t> déjà </a:t>
              </a:r>
              <a:r>
                <a:rPr lang="en-US" sz="2000" dirty="0" err="1">
                  <a:solidFill>
                    <a:srgbClr val="000000"/>
                  </a:solidFill>
                  <a:latin typeface="Arial"/>
                </a:rPr>
                <a:t>utilisées</a:t>
              </a:r>
              <a:r>
                <a:rPr lang="en-US" sz="2000" dirty="0">
                  <a:solidFill>
                    <a:srgbClr val="000000"/>
                  </a:solidFill>
                  <a:latin typeface="Arial"/>
                </a:rPr>
                <a:t> dans les </a:t>
              </a:r>
              <a:r>
                <a:rPr lang="en-US" sz="2000" dirty="0" err="1">
                  <a:solidFill>
                    <a:srgbClr val="000000"/>
                  </a:solidFill>
                  <a:latin typeface="Arial"/>
                </a:rPr>
                <a:t>clôtures</a:t>
              </a:r>
              <a:r>
                <a:rPr lang="en-US" sz="2000" dirty="0">
                  <a:solidFill>
                    <a:srgbClr val="000000"/>
                  </a:solidFill>
                  <a:latin typeface="Arial"/>
                </a:rPr>
                <a:t> </a:t>
              </a:r>
              <a:r>
                <a:rPr lang="en-US" sz="2000" dirty="0" err="1">
                  <a:solidFill>
                    <a:srgbClr val="000000"/>
                  </a:solidFill>
                  <a:latin typeface="Arial"/>
                </a:rPr>
                <a:t>paysannes</a:t>
              </a:r>
              <a:r>
                <a:rPr lang="en-US" sz="2000" dirty="0">
                  <a:solidFill>
                    <a:srgbClr val="000000"/>
                  </a:solidFill>
                  <a:latin typeface="Arial"/>
                </a:rPr>
                <a:t> et que le matériel </a:t>
              </a:r>
              <a:r>
                <a:rPr lang="en-US" sz="2000" dirty="0" err="1">
                  <a:solidFill>
                    <a:srgbClr val="000000"/>
                  </a:solidFill>
                  <a:latin typeface="Arial"/>
                </a:rPr>
                <a:t>végétal</a:t>
              </a:r>
              <a:r>
                <a:rPr lang="en-US" sz="2000" dirty="0">
                  <a:solidFill>
                    <a:srgbClr val="000000"/>
                  </a:solidFill>
                  <a:latin typeface="Arial"/>
                </a:rPr>
                <a:t> </a:t>
              </a:r>
              <a:r>
                <a:rPr lang="en-US" sz="2000" dirty="0" err="1">
                  <a:solidFill>
                    <a:srgbClr val="000000"/>
                  </a:solidFill>
                  <a:latin typeface="Arial"/>
                </a:rPr>
                <a:t>nécessaire</a:t>
              </a:r>
              <a:r>
                <a:rPr lang="en-US" sz="2000" dirty="0">
                  <a:solidFill>
                    <a:srgbClr val="000000"/>
                  </a:solidFill>
                  <a:latin typeface="Arial"/>
                </a:rPr>
                <a:t> est disponible.</a:t>
              </a:r>
            </a:p>
            <a:p>
              <a:pPr marL="0" lvl="0" indent="0" algn="l">
                <a:lnSpc>
                  <a:spcPts val="2193"/>
                </a:lnSpc>
              </a:pPr>
              <a:endParaRPr lang="en-US" sz="2000" dirty="0">
                <a:solidFill>
                  <a:srgbClr val="000000"/>
                </a:solidFill>
                <a:latin typeface="Arial"/>
              </a:endParaRPr>
            </a:p>
            <a:p>
              <a:pPr marL="0" lvl="0" indent="0" algn="l">
                <a:lnSpc>
                  <a:spcPts val="2193"/>
                </a:lnSpc>
              </a:pPr>
              <a:r>
                <a:rPr lang="fr-FR" altLang="fr-FR" sz="2000" dirty="0">
                  <a:solidFill>
                    <a:srgbClr val="000000"/>
                  </a:solidFill>
                  <a:latin typeface="Arial"/>
                </a:rPr>
                <a:t>Certes, de tels seuils seraient intéressants en soi. Mais ils ne correspondaient pas à une attente des agriculteurs ; la « naturalisation » d’une telle technique demande de la prudence et beaucoup de temps. La construction de seuils en maçonnerie, à l’image de ce qui se fait à Gros Morne, aurait probablement été plus réaliste, car ils permettent de réduire la pénurie d’eau. Des seuils biologiques pourraient venir conforter de tels seuils et les protéger contre l’affouillement.</a:t>
              </a:r>
            </a:p>
            <a:p>
              <a:pPr marL="0" lvl="0" indent="0" algn="l">
                <a:lnSpc>
                  <a:spcPts val="2193"/>
                </a:lnSpc>
              </a:pPr>
              <a:endParaRPr lang="en-US" sz="2000" dirty="0">
                <a:solidFill>
                  <a:srgbClr val="000000"/>
                </a:solidFill>
                <a:latin typeface="Arial"/>
              </a:endParaRPr>
            </a:p>
            <a:p>
              <a:pPr marL="0" lvl="0" indent="0" algn="l">
                <a:lnSpc>
                  <a:spcPts val="2193"/>
                </a:lnSpc>
              </a:pPr>
              <a:r>
                <a:rPr lang="en-US" sz="2000" dirty="0">
                  <a:solidFill>
                    <a:srgbClr val="000000"/>
                  </a:solidFill>
                  <a:latin typeface="Arial"/>
                </a:rPr>
                <a:t>Par </a:t>
              </a:r>
              <a:r>
                <a:rPr lang="en-US" sz="2000" dirty="0" err="1">
                  <a:solidFill>
                    <a:srgbClr val="000000"/>
                  </a:solidFill>
                  <a:latin typeface="Arial"/>
                </a:rPr>
                <a:t>ailleurs</a:t>
              </a:r>
              <a:r>
                <a:rPr lang="en-US" sz="2000" dirty="0">
                  <a:solidFill>
                    <a:srgbClr val="000000"/>
                  </a:solidFill>
                  <a:latin typeface="Arial"/>
                </a:rPr>
                <a:t>, la mise </a:t>
              </a:r>
              <a:r>
                <a:rPr lang="en-US" sz="2000" dirty="0" err="1">
                  <a:solidFill>
                    <a:srgbClr val="000000"/>
                  </a:solidFill>
                  <a:latin typeface="Arial"/>
                </a:rPr>
                <a:t>en</a:t>
              </a:r>
              <a:r>
                <a:rPr lang="en-US" sz="2000" dirty="0">
                  <a:solidFill>
                    <a:srgbClr val="000000"/>
                  </a:solidFill>
                  <a:latin typeface="Arial"/>
                </a:rPr>
                <a:t> </a:t>
              </a:r>
              <a:r>
                <a:rPr lang="en-US" sz="2000" dirty="0" err="1">
                  <a:solidFill>
                    <a:srgbClr val="000000"/>
                  </a:solidFill>
                  <a:latin typeface="Arial"/>
                </a:rPr>
                <a:t>œuvre</a:t>
              </a:r>
              <a:r>
                <a:rPr lang="en-US" sz="2000" dirty="0">
                  <a:solidFill>
                    <a:srgbClr val="000000"/>
                  </a:solidFill>
                  <a:latin typeface="Arial"/>
                </a:rPr>
                <a:t> de </a:t>
              </a:r>
              <a:r>
                <a:rPr lang="en-US" sz="2000" dirty="0" err="1">
                  <a:solidFill>
                    <a:srgbClr val="000000"/>
                  </a:solidFill>
                  <a:latin typeface="Arial"/>
                </a:rPr>
                <a:t>cette</a:t>
              </a:r>
              <a:r>
                <a:rPr lang="en-US" sz="2000" dirty="0">
                  <a:solidFill>
                    <a:srgbClr val="000000"/>
                  </a:solidFill>
                  <a:latin typeface="Arial"/>
                </a:rPr>
                <a:t> alternative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nécessité</a:t>
              </a:r>
              <a:r>
                <a:rPr lang="en-US" sz="2000" dirty="0">
                  <a:solidFill>
                    <a:srgbClr val="000000"/>
                  </a:solidFill>
                  <a:latin typeface="Arial"/>
                </a:rPr>
                <a:t> des </a:t>
              </a:r>
              <a:r>
                <a:rPr lang="en-US" sz="2000" dirty="0" err="1">
                  <a:solidFill>
                    <a:srgbClr val="000000"/>
                  </a:solidFill>
                  <a:latin typeface="Arial"/>
                </a:rPr>
                <a:t>praticiens</a:t>
              </a:r>
              <a:r>
                <a:rPr lang="en-US" sz="2000" dirty="0">
                  <a:solidFill>
                    <a:srgbClr val="000000"/>
                  </a:solidFill>
                  <a:latin typeface="Arial"/>
                </a:rPr>
                <a:t> </a:t>
              </a:r>
              <a:r>
                <a:rPr lang="en-US" sz="2000" dirty="0" err="1">
                  <a:solidFill>
                    <a:srgbClr val="000000"/>
                  </a:solidFill>
                  <a:latin typeface="Arial"/>
                </a:rPr>
                <a:t>ayant</a:t>
              </a:r>
              <a:r>
                <a:rPr lang="en-US" sz="2000" dirty="0">
                  <a:solidFill>
                    <a:srgbClr val="000000"/>
                  </a:solidFill>
                  <a:latin typeface="Arial"/>
                </a:rPr>
                <a:t> </a:t>
              </a:r>
              <a:r>
                <a:rPr lang="en-US" sz="2000" dirty="0" err="1">
                  <a:solidFill>
                    <a:srgbClr val="000000"/>
                  </a:solidFill>
                  <a:latin typeface="Arial"/>
                </a:rPr>
                <a:t>appris</a:t>
              </a:r>
              <a:r>
                <a:rPr lang="en-US" sz="2000" dirty="0">
                  <a:solidFill>
                    <a:srgbClr val="000000"/>
                  </a:solidFill>
                  <a:latin typeface="Arial"/>
                </a:rPr>
                <a:t> à lire le terrain, </a:t>
              </a:r>
              <a:r>
                <a:rPr lang="en-US" sz="2000" dirty="0" err="1">
                  <a:solidFill>
                    <a:srgbClr val="000000"/>
                  </a:solidFill>
                  <a:latin typeface="Arial"/>
                </a:rPr>
                <a:t>sachant</a:t>
              </a:r>
              <a:r>
                <a:rPr lang="en-US" sz="2000" dirty="0">
                  <a:solidFill>
                    <a:srgbClr val="000000"/>
                  </a:solidFill>
                  <a:latin typeface="Arial"/>
                </a:rPr>
                <a:t> « </a:t>
              </a:r>
              <a:r>
                <a:rPr lang="en-US" sz="2000" dirty="0" err="1">
                  <a:solidFill>
                    <a:srgbClr val="000000"/>
                  </a:solidFill>
                  <a:latin typeface="Arial"/>
                </a:rPr>
                <a:t>jardiner</a:t>
              </a:r>
              <a:r>
                <a:rPr lang="en-US" sz="2000" dirty="0">
                  <a:solidFill>
                    <a:srgbClr val="000000"/>
                  </a:solidFill>
                  <a:latin typeface="Arial"/>
                </a:rPr>
                <a:t> » et </a:t>
              </a:r>
              <a:r>
                <a:rPr lang="en-US" sz="2000" dirty="0" err="1">
                  <a:solidFill>
                    <a:srgbClr val="000000"/>
                  </a:solidFill>
                  <a:latin typeface="Arial"/>
                </a:rPr>
                <a:t>partant</a:t>
              </a:r>
              <a:r>
                <a:rPr lang="en-US" sz="2000" dirty="0">
                  <a:solidFill>
                    <a:srgbClr val="000000"/>
                  </a:solidFill>
                  <a:latin typeface="Arial"/>
                </a:rPr>
                <a:t> </a:t>
              </a:r>
              <a:r>
                <a:rPr lang="en-US" sz="2000" dirty="0" err="1">
                  <a:solidFill>
                    <a:srgbClr val="000000"/>
                  </a:solidFill>
                  <a:latin typeface="Arial"/>
                </a:rPr>
                <a:t>d’une</a:t>
              </a:r>
              <a:r>
                <a:rPr lang="en-US" sz="2000" dirty="0">
                  <a:solidFill>
                    <a:srgbClr val="000000"/>
                  </a:solidFill>
                  <a:latin typeface="Arial"/>
                </a:rPr>
                <a:t> </a:t>
              </a:r>
              <a:r>
                <a:rPr lang="en-US" sz="2000" dirty="0" err="1">
                  <a:solidFill>
                    <a:srgbClr val="000000"/>
                  </a:solidFill>
                  <a:latin typeface="Arial"/>
                </a:rPr>
                <a:t>analyse</a:t>
              </a:r>
              <a:r>
                <a:rPr lang="en-US" sz="2000" dirty="0">
                  <a:solidFill>
                    <a:srgbClr val="000000"/>
                  </a:solidFill>
                  <a:latin typeface="Arial"/>
                </a:rPr>
                <a:t> des systems </a:t>
              </a:r>
              <a:r>
                <a:rPr lang="en-US" sz="2000" dirty="0" err="1">
                  <a:solidFill>
                    <a:srgbClr val="000000"/>
                  </a:solidFill>
                  <a:latin typeface="Arial"/>
                </a:rPr>
                <a:t>agraires</a:t>
              </a:r>
              <a:r>
                <a:rPr lang="en-US" sz="2000" dirty="0">
                  <a:solidFill>
                    <a:srgbClr val="000000"/>
                  </a:solidFill>
                  <a:latin typeface="Arial"/>
                </a:rPr>
                <a:t>. Elle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aussi</a:t>
              </a:r>
              <a:r>
                <a:rPr lang="en-US" sz="2000" dirty="0">
                  <a:solidFill>
                    <a:srgbClr val="000000"/>
                  </a:solidFill>
                  <a:latin typeface="Arial"/>
                </a:rPr>
                <a:t> </a:t>
              </a:r>
              <a:r>
                <a:rPr lang="en-US" sz="2000" dirty="0" err="1">
                  <a:solidFill>
                    <a:srgbClr val="000000"/>
                  </a:solidFill>
                  <a:latin typeface="Arial"/>
                </a:rPr>
                <a:t>demandé</a:t>
              </a:r>
              <a:r>
                <a:rPr lang="en-US" sz="2000" dirty="0">
                  <a:solidFill>
                    <a:srgbClr val="000000"/>
                  </a:solidFill>
                  <a:latin typeface="Arial"/>
                </a:rPr>
                <a:t> que </a:t>
              </a:r>
              <a:r>
                <a:rPr lang="en-US" sz="2000" dirty="0" err="1">
                  <a:solidFill>
                    <a:srgbClr val="000000"/>
                  </a:solidFill>
                  <a:latin typeface="Arial"/>
                </a:rPr>
                <a:t>l’organisation</a:t>
              </a:r>
              <a:r>
                <a:rPr lang="en-US" sz="2000" dirty="0">
                  <a:solidFill>
                    <a:srgbClr val="000000"/>
                  </a:solidFill>
                  <a:latin typeface="Arial"/>
                </a:rPr>
                <a:t> des </a:t>
              </a:r>
              <a:r>
                <a:rPr lang="en-US" sz="2000" dirty="0" err="1">
                  <a:solidFill>
                    <a:srgbClr val="000000"/>
                  </a:solidFill>
                  <a:latin typeface="Arial"/>
                </a:rPr>
                <a:t>projets</a:t>
              </a:r>
              <a:r>
                <a:rPr lang="en-US" sz="2000" dirty="0">
                  <a:solidFill>
                    <a:srgbClr val="000000"/>
                  </a:solidFill>
                  <a:latin typeface="Arial"/>
                </a:rPr>
                <a:t> </a:t>
              </a:r>
              <a:r>
                <a:rPr lang="en-US" sz="2000" dirty="0" err="1">
                  <a:solidFill>
                    <a:srgbClr val="000000"/>
                  </a:solidFill>
                  <a:latin typeface="Arial"/>
                </a:rPr>
                <a:t>soit</a:t>
              </a:r>
              <a:r>
                <a:rPr lang="en-US" sz="2000" dirty="0">
                  <a:solidFill>
                    <a:srgbClr val="000000"/>
                  </a:solidFill>
                  <a:latin typeface="Arial"/>
                </a:rPr>
                <a:t> </a:t>
              </a:r>
              <a:r>
                <a:rPr lang="en-US" sz="2000" dirty="0" err="1">
                  <a:solidFill>
                    <a:srgbClr val="000000"/>
                  </a:solidFill>
                  <a:latin typeface="Arial"/>
                </a:rPr>
                <a:t>repensée</a:t>
              </a:r>
              <a:r>
                <a:rPr lang="en-US" sz="2000" dirty="0">
                  <a:solidFill>
                    <a:srgbClr val="000000"/>
                  </a:solidFill>
                  <a:latin typeface="Arial"/>
                </a:rPr>
                <a:t>.</a:t>
              </a:r>
            </a:p>
          </p:txBody>
        </p:sp>
        <p:sp>
          <p:nvSpPr>
            <p:cNvPr id="8" name="AutoShape 8"/>
            <p:cNvSpPr/>
            <p:nvPr/>
          </p:nvSpPr>
          <p:spPr>
            <a:xfrm>
              <a:off x="-1" y="1549168"/>
              <a:ext cx="8866980" cy="0"/>
            </a:xfrm>
            <a:prstGeom prst="line">
              <a:avLst/>
            </a:prstGeom>
            <a:ln w="12700" cap="rnd">
              <a:solidFill>
                <a:srgbClr val="000000"/>
              </a:solidFill>
              <a:prstDash val="solid"/>
              <a:headEnd type="none" w="sm" len="sm"/>
              <a:tailEnd type="none" w="sm" len="sm"/>
            </a:ln>
          </p:spPr>
          <p:txBody>
            <a:bodyPr/>
            <a:lstStyle/>
            <a:p>
              <a:endParaRPr lang="fr-F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221383" y="520129"/>
            <a:ext cx="7554180" cy="9246742"/>
            <a:chOff x="0" y="0"/>
            <a:chExt cx="2555365" cy="3127910"/>
          </a:xfrm>
        </p:grpSpPr>
        <p:sp>
          <p:nvSpPr>
            <p:cNvPr id="3" name="Freeform 3"/>
            <p:cNvSpPr/>
            <p:nvPr/>
          </p:nvSpPr>
          <p:spPr>
            <a:xfrm>
              <a:off x="0" y="0"/>
              <a:ext cx="2555365" cy="3127910"/>
            </a:xfrm>
            <a:custGeom>
              <a:avLst/>
              <a:gdLst/>
              <a:ahLst/>
              <a:cxnLst/>
              <a:rect l="l" t="t" r="r" b="b"/>
              <a:pathLst>
                <a:path w="2555365" h="3127910">
                  <a:moveTo>
                    <a:pt x="2430905" y="3127910"/>
                  </a:moveTo>
                  <a:lnTo>
                    <a:pt x="124460" y="3127910"/>
                  </a:lnTo>
                  <a:cubicBezTo>
                    <a:pt x="55880" y="3127910"/>
                    <a:pt x="0" y="3072030"/>
                    <a:pt x="0" y="3003450"/>
                  </a:cubicBezTo>
                  <a:lnTo>
                    <a:pt x="0" y="124460"/>
                  </a:lnTo>
                  <a:cubicBezTo>
                    <a:pt x="0" y="55880"/>
                    <a:pt x="55880" y="0"/>
                    <a:pt x="124460" y="0"/>
                  </a:cubicBezTo>
                  <a:lnTo>
                    <a:pt x="2430905" y="0"/>
                  </a:lnTo>
                  <a:cubicBezTo>
                    <a:pt x="2499485" y="0"/>
                    <a:pt x="2555365" y="55880"/>
                    <a:pt x="2555365" y="124460"/>
                  </a:cubicBezTo>
                  <a:lnTo>
                    <a:pt x="2555365" y="3003450"/>
                  </a:lnTo>
                  <a:cubicBezTo>
                    <a:pt x="2555365" y="3072030"/>
                    <a:pt x="2499485" y="3127910"/>
                    <a:pt x="2430905" y="3127910"/>
                  </a:cubicBezTo>
                  <a:close/>
                </a:path>
              </a:pathLst>
            </a:custGeom>
            <a:solidFill>
              <a:srgbClr val="82947A"/>
            </a:solidFill>
          </p:spPr>
          <p:txBody>
            <a:bodyPr/>
            <a:lstStyle/>
            <a:p>
              <a:endParaRPr lang="fr-FR"/>
            </a:p>
          </p:txBody>
        </p:sp>
      </p:grpSp>
      <p:sp>
        <p:nvSpPr>
          <p:cNvPr id="4" name="TextBox 4"/>
          <p:cNvSpPr txBox="1"/>
          <p:nvPr/>
        </p:nvSpPr>
        <p:spPr>
          <a:xfrm>
            <a:off x="11086400" y="3200400"/>
            <a:ext cx="5553433" cy="5027017"/>
          </a:xfrm>
          <a:prstGeom prst="rect">
            <a:avLst/>
          </a:prstGeom>
        </p:spPr>
        <p:txBody>
          <a:bodyPr lIns="0" tIns="0" rIns="0" bIns="0" rtlCol="0" anchor="t">
            <a:spAutoFit/>
          </a:bodyPr>
          <a:lstStyle/>
          <a:p>
            <a:pPr marL="0" lvl="0" indent="0" algn="l">
              <a:lnSpc>
                <a:spcPts val="4928"/>
              </a:lnSpc>
            </a:pPr>
            <a:r>
              <a:rPr lang="en-US" sz="4106" u="none" dirty="0" err="1">
                <a:solidFill>
                  <a:srgbClr val="000000"/>
                </a:solidFill>
                <a:latin typeface="Arial"/>
              </a:rPr>
              <a:t>Seuils</a:t>
            </a:r>
            <a:r>
              <a:rPr lang="en-US" sz="4106" u="none" dirty="0">
                <a:solidFill>
                  <a:srgbClr val="000000"/>
                </a:solidFill>
                <a:latin typeface="Arial"/>
              </a:rPr>
              <a:t> </a:t>
            </a:r>
            <a:r>
              <a:rPr lang="en-US" sz="4106" u="none" dirty="0" err="1">
                <a:solidFill>
                  <a:srgbClr val="000000"/>
                </a:solidFill>
                <a:latin typeface="Arial"/>
              </a:rPr>
              <a:t>en</a:t>
            </a:r>
            <a:r>
              <a:rPr lang="en-US" sz="4106" u="none" dirty="0">
                <a:solidFill>
                  <a:srgbClr val="000000"/>
                </a:solidFill>
                <a:latin typeface="Arial"/>
              </a:rPr>
              <a:t> </a:t>
            </a:r>
            <a:r>
              <a:rPr lang="en-US" sz="4106" u="none" dirty="0" err="1">
                <a:solidFill>
                  <a:srgbClr val="000000"/>
                </a:solidFill>
                <a:latin typeface="Arial"/>
              </a:rPr>
              <a:t>pierres</a:t>
            </a:r>
            <a:r>
              <a:rPr lang="en-US" sz="4106" u="none" dirty="0">
                <a:solidFill>
                  <a:srgbClr val="000000"/>
                </a:solidFill>
                <a:latin typeface="Arial"/>
              </a:rPr>
              <a:t> </a:t>
            </a:r>
            <a:r>
              <a:rPr lang="en-US" sz="4106" u="none" dirty="0" err="1">
                <a:solidFill>
                  <a:srgbClr val="000000"/>
                </a:solidFill>
                <a:latin typeface="Arial"/>
              </a:rPr>
              <a:t>sèches</a:t>
            </a:r>
            <a:r>
              <a:rPr lang="en-US" sz="4106" u="none" dirty="0">
                <a:solidFill>
                  <a:srgbClr val="000000"/>
                </a:solidFill>
                <a:latin typeface="Arial"/>
              </a:rPr>
              <a:t> dans un talweg </a:t>
            </a:r>
            <a:r>
              <a:rPr lang="en-US" sz="4106" u="none" dirty="0" err="1">
                <a:solidFill>
                  <a:srgbClr val="000000"/>
                </a:solidFill>
                <a:latin typeface="Arial"/>
              </a:rPr>
              <a:t>cultivé</a:t>
            </a:r>
            <a:r>
              <a:rPr lang="en-US" sz="4106" u="none" dirty="0">
                <a:solidFill>
                  <a:srgbClr val="000000"/>
                </a:solidFill>
                <a:latin typeface="Arial"/>
              </a:rPr>
              <a:t>. Le </a:t>
            </a:r>
            <a:r>
              <a:rPr lang="en-US" sz="4106" u="none" dirty="0" err="1">
                <a:solidFill>
                  <a:srgbClr val="000000"/>
                </a:solidFill>
                <a:latin typeface="Arial"/>
              </a:rPr>
              <a:t>risque</a:t>
            </a:r>
            <a:r>
              <a:rPr lang="en-US" sz="4106" u="none" dirty="0">
                <a:solidFill>
                  <a:srgbClr val="000000"/>
                </a:solidFill>
                <a:latin typeface="Arial"/>
              </a:rPr>
              <a:t> </a:t>
            </a:r>
            <a:r>
              <a:rPr lang="en-US" sz="4106" u="none" dirty="0" err="1">
                <a:solidFill>
                  <a:srgbClr val="000000"/>
                </a:solidFill>
                <a:latin typeface="Arial"/>
              </a:rPr>
              <a:t>d’affouillement</a:t>
            </a:r>
            <a:r>
              <a:rPr lang="en-US" sz="4106" u="none" dirty="0">
                <a:solidFill>
                  <a:srgbClr val="000000"/>
                </a:solidFill>
                <a:latin typeface="Arial"/>
              </a:rPr>
              <a:t> </a:t>
            </a:r>
            <a:r>
              <a:rPr lang="en-US" sz="4106" u="none" dirty="0" err="1">
                <a:solidFill>
                  <a:srgbClr val="000000"/>
                </a:solidFill>
                <a:latin typeface="Arial"/>
              </a:rPr>
              <a:t>lié</a:t>
            </a:r>
            <a:r>
              <a:rPr lang="en-US" sz="4106" u="none" dirty="0">
                <a:solidFill>
                  <a:srgbClr val="000000"/>
                </a:solidFill>
                <a:latin typeface="Arial"/>
              </a:rPr>
              <a:t> à </a:t>
            </a:r>
            <a:r>
              <a:rPr lang="en-US" sz="4106" u="none" dirty="0" err="1">
                <a:solidFill>
                  <a:srgbClr val="000000"/>
                </a:solidFill>
                <a:latin typeface="Arial"/>
              </a:rPr>
              <a:t>l’érosion</a:t>
            </a:r>
            <a:r>
              <a:rPr lang="en-US" sz="4106" u="none" dirty="0">
                <a:solidFill>
                  <a:srgbClr val="000000"/>
                </a:solidFill>
                <a:latin typeface="Arial"/>
              </a:rPr>
              <a:t> </a:t>
            </a:r>
            <a:r>
              <a:rPr lang="en-US" sz="4106" u="none" dirty="0" err="1">
                <a:solidFill>
                  <a:srgbClr val="000000"/>
                </a:solidFill>
                <a:latin typeface="Arial"/>
              </a:rPr>
              <a:t>aratoire</a:t>
            </a:r>
            <a:r>
              <a:rPr lang="en-US" sz="4106" u="none" dirty="0">
                <a:solidFill>
                  <a:srgbClr val="000000"/>
                </a:solidFill>
                <a:latin typeface="Arial"/>
              </a:rPr>
              <a:t> </a:t>
            </a:r>
            <a:r>
              <a:rPr lang="en-US" sz="4106" u="none" dirty="0" err="1">
                <a:solidFill>
                  <a:srgbClr val="000000"/>
                </a:solidFill>
                <a:latin typeface="Arial"/>
              </a:rPr>
              <a:t>est</a:t>
            </a:r>
            <a:r>
              <a:rPr lang="en-US" sz="4106" u="none" dirty="0">
                <a:solidFill>
                  <a:srgbClr val="000000"/>
                </a:solidFill>
                <a:latin typeface="Arial"/>
              </a:rPr>
              <a:t> </a:t>
            </a:r>
            <a:r>
              <a:rPr lang="en-US" sz="4106" u="none" dirty="0" err="1">
                <a:solidFill>
                  <a:srgbClr val="000000"/>
                </a:solidFill>
                <a:latin typeface="Arial"/>
              </a:rPr>
              <a:t>élevé</a:t>
            </a:r>
            <a:r>
              <a:rPr lang="en-US" sz="4106" u="none" dirty="0">
                <a:solidFill>
                  <a:srgbClr val="000000"/>
                </a:solidFill>
                <a:latin typeface="Arial"/>
              </a:rPr>
              <a:t>, </a:t>
            </a:r>
            <a:r>
              <a:rPr lang="en-US" sz="4106" u="none" dirty="0" err="1">
                <a:solidFill>
                  <a:srgbClr val="000000"/>
                </a:solidFill>
                <a:latin typeface="Arial"/>
              </a:rPr>
              <a:t>celui</a:t>
            </a:r>
            <a:r>
              <a:rPr lang="en-US" sz="4106" u="none" dirty="0">
                <a:solidFill>
                  <a:srgbClr val="000000"/>
                </a:solidFill>
                <a:latin typeface="Arial"/>
              </a:rPr>
              <a:t> de destruction des </a:t>
            </a:r>
            <a:r>
              <a:rPr lang="en-US" sz="4106" u="none" dirty="0" err="1">
                <a:solidFill>
                  <a:srgbClr val="000000"/>
                </a:solidFill>
                <a:latin typeface="Arial"/>
              </a:rPr>
              <a:t>seuils</a:t>
            </a:r>
            <a:r>
              <a:rPr lang="en-US" sz="4106" u="none" dirty="0">
                <a:solidFill>
                  <a:srgbClr val="000000"/>
                </a:solidFill>
                <a:latin typeface="Arial"/>
              </a:rPr>
              <a:t> par les </a:t>
            </a:r>
            <a:r>
              <a:rPr lang="en-US" sz="4106" u="none" dirty="0" err="1">
                <a:solidFill>
                  <a:srgbClr val="000000"/>
                </a:solidFill>
                <a:latin typeface="Arial"/>
              </a:rPr>
              <a:t>crues</a:t>
            </a:r>
            <a:r>
              <a:rPr lang="en-US" sz="4106" u="none" dirty="0">
                <a:solidFill>
                  <a:srgbClr val="000000"/>
                </a:solidFill>
                <a:latin typeface="Arial"/>
              </a:rPr>
              <a:t> </a:t>
            </a:r>
            <a:r>
              <a:rPr lang="en-US" sz="4106" u="none" dirty="0" err="1">
                <a:solidFill>
                  <a:srgbClr val="000000"/>
                </a:solidFill>
                <a:latin typeface="Arial"/>
              </a:rPr>
              <a:t>aussi</a:t>
            </a:r>
            <a:r>
              <a:rPr lang="en-US" sz="4106" u="none" dirty="0">
                <a:solidFill>
                  <a:srgbClr val="000000"/>
                </a:solidFill>
                <a:latin typeface="Arial"/>
              </a:rPr>
              <a:t>.</a:t>
            </a:r>
          </a:p>
        </p:txBody>
      </p:sp>
      <p:grpSp>
        <p:nvGrpSpPr>
          <p:cNvPr id="5" name="Group 5"/>
          <p:cNvGrpSpPr/>
          <p:nvPr/>
        </p:nvGrpSpPr>
        <p:grpSpPr>
          <a:xfrm>
            <a:off x="578141" y="542729"/>
            <a:ext cx="9224141" cy="9224141"/>
            <a:chOff x="0" y="0"/>
            <a:chExt cx="6350000" cy="6350000"/>
          </a:xfrm>
        </p:grpSpPr>
        <p:sp>
          <p:nvSpPr>
            <p:cNvPr id="6" name="Freeform 6" descr="DSCN255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9152" r="-14916"/>
              </a:stretch>
            </a:blipFill>
          </p:spPr>
          <p:txBody>
            <a:bodyPr/>
            <a:lstStyle/>
            <a:p>
              <a:endParaRPr lang="fr-F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Seuil en pierres sèches dans le haut d’une ravine moyenne. La faible torrentialité justifierait ici plutôt un seuil biologique.</a:t>
            </a:r>
          </a:p>
        </p:txBody>
      </p:sp>
      <p:grpSp>
        <p:nvGrpSpPr>
          <p:cNvPr id="3" name="Group 3"/>
          <p:cNvGrpSpPr/>
          <p:nvPr/>
        </p:nvGrpSpPr>
        <p:grpSpPr>
          <a:xfrm>
            <a:off x="2278856" y="-7144"/>
            <a:ext cx="13730288" cy="10301288"/>
            <a:chOff x="0" y="0"/>
            <a:chExt cx="13018347" cy="9767147"/>
          </a:xfrm>
        </p:grpSpPr>
        <p:sp>
          <p:nvSpPr>
            <p:cNvPr id="4" name="Freeform 4" descr="DSCN256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N256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70"/>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571"/>
          <p:cNvSpPr/>
          <p:nvPr/>
        </p:nvSpPr>
        <p:spPr>
          <a:xfrm>
            <a:off x="8077451" y="0"/>
            <a:ext cx="10210549" cy="10287000"/>
          </a:xfrm>
          <a:custGeom>
            <a:avLst/>
            <a:gdLst/>
            <a:ahLst/>
            <a:cxnLst/>
            <a:rect l="l" t="t" r="r" b="b"/>
            <a:pathLst>
              <a:path w="10210549" h="10287000">
                <a:moveTo>
                  <a:pt x="0" y="0"/>
                </a:moveTo>
                <a:lnTo>
                  <a:pt x="10210549" y="0"/>
                </a:lnTo>
                <a:lnTo>
                  <a:pt x="10210549" y="10287000"/>
                </a:lnTo>
                <a:lnTo>
                  <a:pt x="0" y="10287000"/>
                </a:lnTo>
                <a:lnTo>
                  <a:pt x="0" y="0"/>
                </a:lnTo>
                <a:close/>
              </a:path>
            </a:pathLst>
          </a:custGeom>
          <a:blipFill>
            <a:blip r:embed="rId2"/>
            <a:stretch>
              <a:fillRect l="-22507" r="-12538"/>
            </a:stretch>
          </a:blipFill>
        </p:spPr>
        <p:txBody>
          <a:bodyPr/>
          <a:lstStyle/>
          <a:p>
            <a:endParaRPr lang="fr-FR"/>
          </a:p>
        </p:txBody>
      </p:sp>
      <p:sp>
        <p:nvSpPr>
          <p:cNvPr id="3" name="TextBox 3"/>
          <p:cNvSpPr txBox="1"/>
          <p:nvPr/>
        </p:nvSpPr>
        <p:spPr>
          <a:xfrm>
            <a:off x="1028700" y="2943225"/>
            <a:ext cx="5829300" cy="2524794"/>
          </a:xfrm>
          <a:prstGeom prst="rect">
            <a:avLst/>
          </a:prstGeom>
        </p:spPr>
        <p:txBody>
          <a:bodyPr wrap="square" lIns="0" tIns="0" rIns="0" bIns="0" rtlCol="0" anchor="t">
            <a:spAutoFit/>
          </a:bodyPr>
          <a:lstStyle/>
          <a:p>
            <a:pPr marL="0" lvl="0" indent="0" algn="l">
              <a:lnSpc>
                <a:spcPts val="6659"/>
              </a:lnSpc>
            </a:pPr>
            <a:r>
              <a:rPr lang="en-US" sz="5550" u="none" dirty="0">
                <a:solidFill>
                  <a:srgbClr val="000000"/>
                </a:solidFill>
                <a:latin typeface="Arial"/>
              </a:rPr>
              <a:t>Un peu </a:t>
            </a:r>
            <a:r>
              <a:rPr lang="en-US" sz="5550" u="none" dirty="0" err="1">
                <a:solidFill>
                  <a:srgbClr val="000000"/>
                </a:solidFill>
                <a:latin typeface="Arial"/>
              </a:rPr>
              <a:t>en</a:t>
            </a:r>
            <a:r>
              <a:rPr lang="en-US" sz="5550" u="none" dirty="0">
                <a:solidFill>
                  <a:srgbClr val="000000"/>
                </a:solidFill>
                <a:latin typeface="Arial"/>
              </a:rPr>
              <a:t> aval, la </a:t>
            </a:r>
            <a:r>
              <a:rPr lang="en-US" sz="5550" u="none" dirty="0" err="1">
                <a:solidFill>
                  <a:srgbClr val="000000"/>
                </a:solidFill>
                <a:latin typeface="Arial"/>
              </a:rPr>
              <a:t>torrentialité</a:t>
            </a:r>
            <a:r>
              <a:rPr lang="en-US" sz="5550" u="none" dirty="0">
                <a:solidFill>
                  <a:srgbClr val="000000"/>
                </a:solidFill>
                <a:latin typeface="Arial"/>
              </a:rPr>
              <a:t> est </a:t>
            </a:r>
            <a:r>
              <a:rPr lang="en-US" sz="5550" u="none" dirty="0" err="1">
                <a:solidFill>
                  <a:srgbClr val="000000"/>
                </a:solidFill>
                <a:latin typeface="Arial"/>
              </a:rPr>
              <a:t>faible</a:t>
            </a:r>
            <a:r>
              <a:rPr lang="en-US" sz="5550" u="none" dirty="0">
                <a:solidFill>
                  <a:srgbClr val="000000"/>
                </a:solidFill>
                <a:latin typeface="Arial"/>
              </a:rPr>
              <a:t>.</a:t>
            </a:r>
          </a:p>
        </p:txBody>
      </p:sp>
      <p:sp>
        <p:nvSpPr>
          <p:cNvPr id="4" name="AutoShape 4"/>
          <p:cNvSpPr/>
          <p:nvPr/>
        </p:nvSpPr>
        <p:spPr>
          <a:xfrm>
            <a:off x="1028700" y="1038225"/>
            <a:ext cx="6407846" cy="0"/>
          </a:xfrm>
          <a:prstGeom prst="line">
            <a:avLst/>
          </a:prstGeom>
          <a:ln w="28575" cap="rnd">
            <a:solidFill>
              <a:srgbClr val="443B1E"/>
            </a:solidFill>
            <a:prstDash val="solid"/>
            <a:headEnd type="none" w="sm" len="sm"/>
            <a:tailEnd type="none" w="sm" len="sm"/>
          </a:ln>
        </p:spPr>
        <p:txBody>
          <a:bodyPr/>
          <a:lstStyle/>
          <a:p>
            <a:endParaRPr lang="fr-F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98927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98927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98927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989270"/>
            </a:solidFill>
            <a:prstDash val="solid"/>
            <a:headEnd type="none" w="sm" len="sm"/>
            <a:tailEnd type="none" w="sm" len="sm"/>
          </a:ln>
        </p:spPr>
        <p:txBody>
          <a:bodyPr/>
          <a:lstStyle/>
          <a:p>
            <a:endParaRPr lang="fr-FR"/>
          </a:p>
        </p:txBody>
      </p:sp>
      <p:sp>
        <p:nvSpPr>
          <p:cNvPr id="6" name="TextBox 6"/>
          <p:cNvSpPr txBox="1"/>
          <p:nvPr/>
        </p:nvSpPr>
        <p:spPr>
          <a:xfrm>
            <a:off x="2115395" y="2957512"/>
            <a:ext cx="3696692" cy="4962525"/>
          </a:xfrm>
          <a:prstGeom prst="rect">
            <a:avLst/>
          </a:prstGeom>
        </p:spPr>
        <p:txBody>
          <a:bodyPr lIns="0" tIns="0" rIns="0" bIns="0" rtlCol="0" anchor="t">
            <a:spAutoFit/>
          </a:bodyPr>
          <a:lstStyle/>
          <a:p>
            <a:pPr marL="0" lvl="0" indent="0" algn="l">
              <a:lnSpc>
                <a:spcPts val="5534"/>
              </a:lnSpc>
            </a:pPr>
            <a:r>
              <a:rPr lang="en-US" sz="4611">
                <a:solidFill>
                  <a:srgbClr val="000000"/>
                </a:solidFill>
                <a:latin typeface="Arial"/>
              </a:rPr>
              <a:t>Le talweg non incisé et la présence de cultures témoignent d’une faible torrentialité.</a:t>
            </a:r>
          </a:p>
        </p:txBody>
      </p:sp>
      <p:grpSp>
        <p:nvGrpSpPr>
          <p:cNvPr id="7" name="Group 7"/>
          <p:cNvGrpSpPr/>
          <p:nvPr/>
        </p:nvGrpSpPr>
        <p:grpSpPr>
          <a:xfrm>
            <a:off x="6679229" y="1141206"/>
            <a:ext cx="11458431" cy="6974091"/>
            <a:chOff x="0" y="0"/>
            <a:chExt cx="10433050" cy="6350000"/>
          </a:xfrm>
        </p:grpSpPr>
        <p:sp>
          <p:nvSpPr>
            <p:cNvPr id="8" name="Freeform 8" descr="DSCN2575"/>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Plus en aval, le talweg est bien marqué. Traitement d’une ravine par une succession de seuils en pierres sèches.</a:t>
            </a:r>
          </a:p>
        </p:txBody>
      </p:sp>
      <p:grpSp>
        <p:nvGrpSpPr>
          <p:cNvPr id="3" name="Group 3"/>
          <p:cNvGrpSpPr/>
          <p:nvPr/>
        </p:nvGrpSpPr>
        <p:grpSpPr>
          <a:xfrm>
            <a:off x="2278856" y="-7144"/>
            <a:ext cx="13730288" cy="10301288"/>
            <a:chOff x="0" y="0"/>
            <a:chExt cx="13018347" cy="9767147"/>
          </a:xfrm>
        </p:grpSpPr>
        <p:sp>
          <p:nvSpPr>
            <p:cNvPr id="4" name="Freeform 4" descr="DSCN254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A9BBA1"/>
          </a:solidFill>
        </p:spPr>
        <p:txBody>
          <a:bodyPr/>
          <a:lstStyle/>
          <a:p>
            <a:endParaRPr lang="fr-FR"/>
          </a:p>
        </p:txBody>
      </p:sp>
      <p:sp>
        <p:nvSpPr>
          <p:cNvPr id="3" name="TextBox 3"/>
          <p:cNvSpPr txBox="1"/>
          <p:nvPr/>
        </p:nvSpPr>
        <p:spPr>
          <a:xfrm>
            <a:off x="1028700" y="5871210"/>
            <a:ext cx="4746999" cy="3387090"/>
          </a:xfrm>
          <a:prstGeom prst="rect">
            <a:avLst/>
          </a:prstGeom>
        </p:spPr>
        <p:txBody>
          <a:bodyPr lIns="0" tIns="0" rIns="0" bIns="0" rtlCol="0" anchor="t">
            <a:spAutoFit/>
          </a:bodyPr>
          <a:lstStyle/>
          <a:p>
            <a:pPr marL="0" lvl="0" indent="0" algn="l">
              <a:lnSpc>
                <a:spcPts val="3359"/>
              </a:lnSpc>
            </a:pPr>
            <a:r>
              <a:rPr lang="en-US" sz="2400">
                <a:solidFill>
                  <a:srgbClr val="000000"/>
                </a:solidFill>
                <a:latin typeface="Arial"/>
              </a:rPr>
              <a:t>La forme de ce talweg et la présence de cultures témoignent d’une faible torrentialité. Ici aussi, les seuils biologiques auraient été à leur place pour améliorer la fertilité du bas fond et favoriser le stockage de sédiments (alluvions et colluvions).</a:t>
            </a:r>
          </a:p>
        </p:txBody>
      </p:sp>
      <p:sp>
        <p:nvSpPr>
          <p:cNvPr id="4" name="Freeform 4" descr="DSCN2546"/>
          <p:cNvSpPr/>
          <p:nvPr/>
        </p:nvSpPr>
        <p:spPr>
          <a:xfrm>
            <a:off x="6567121" y="298783"/>
            <a:ext cx="11415275" cy="9689257"/>
          </a:xfrm>
          <a:custGeom>
            <a:avLst/>
            <a:gdLst/>
            <a:ahLst/>
            <a:cxnLst/>
            <a:rect l="l" t="t" r="r" b="b"/>
            <a:pathLst>
              <a:path w="11415275" h="9689257">
                <a:moveTo>
                  <a:pt x="0" y="0"/>
                </a:moveTo>
                <a:lnTo>
                  <a:pt x="11415274" y="0"/>
                </a:lnTo>
                <a:lnTo>
                  <a:pt x="11415274" y="9689257"/>
                </a:lnTo>
                <a:lnTo>
                  <a:pt x="0" y="9689257"/>
                </a:lnTo>
                <a:lnTo>
                  <a:pt x="0" y="0"/>
                </a:lnTo>
                <a:close/>
              </a:path>
            </a:pathLst>
          </a:custGeom>
          <a:blipFill>
            <a:blip r:embed="rId2"/>
            <a:stretch>
              <a:fillRect l="-11738" r="-2036"/>
            </a:stretch>
          </a:blipFill>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221383" y="520129"/>
            <a:ext cx="7554180" cy="9246742"/>
            <a:chOff x="0" y="0"/>
            <a:chExt cx="2555365" cy="3127910"/>
          </a:xfrm>
        </p:grpSpPr>
        <p:sp>
          <p:nvSpPr>
            <p:cNvPr id="3" name="Freeform 3"/>
            <p:cNvSpPr/>
            <p:nvPr/>
          </p:nvSpPr>
          <p:spPr>
            <a:xfrm>
              <a:off x="0" y="0"/>
              <a:ext cx="2555365" cy="3127910"/>
            </a:xfrm>
            <a:custGeom>
              <a:avLst/>
              <a:gdLst/>
              <a:ahLst/>
              <a:cxnLst/>
              <a:rect l="l" t="t" r="r" b="b"/>
              <a:pathLst>
                <a:path w="2555365" h="3127910">
                  <a:moveTo>
                    <a:pt x="2430905" y="3127910"/>
                  </a:moveTo>
                  <a:lnTo>
                    <a:pt x="124460" y="3127910"/>
                  </a:lnTo>
                  <a:cubicBezTo>
                    <a:pt x="55880" y="3127910"/>
                    <a:pt x="0" y="3072030"/>
                    <a:pt x="0" y="3003450"/>
                  </a:cubicBezTo>
                  <a:lnTo>
                    <a:pt x="0" y="124460"/>
                  </a:lnTo>
                  <a:cubicBezTo>
                    <a:pt x="0" y="55880"/>
                    <a:pt x="55880" y="0"/>
                    <a:pt x="124460" y="0"/>
                  </a:cubicBezTo>
                  <a:lnTo>
                    <a:pt x="2430905" y="0"/>
                  </a:lnTo>
                  <a:cubicBezTo>
                    <a:pt x="2499485" y="0"/>
                    <a:pt x="2555365" y="55880"/>
                    <a:pt x="2555365" y="124460"/>
                  </a:cubicBezTo>
                  <a:lnTo>
                    <a:pt x="2555365" y="3003450"/>
                  </a:lnTo>
                  <a:cubicBezTo>
                    <a:pt x="2555365" y="3072030"/>
                    <a:pt x="2499485" y="3127910"/>
                    <a:pt x="2430905" y="3127910"/>
                  </a:cubicBezTo>
                  <a:close/>
                </a:path>
              </a:pathLst>
            </a:custGeom>
            <a:solidFill>
              <a:srgbClr val="92A26E"/>
            </a:solidFill>
          </p:spPr>
          <p:txBody>
            <a:bodyPr/>
            <a:lstStyle/>
            <a:p>
              <a:endParaRPr lang="fr-FR"/>
            </a:p>
          </p:txBody>
        </p:sp>
      </p:grpSp>
      <p:sp>
        <p:nvSpPr>
          <p:cNvPr id="4" name="TextBox 4"/>
          <p:cNvSpPr txBox="1"/>
          <p:nvPr/>
        </p:nvSpPr>
        <p:spPr>
          <a:xfrm>
            <a:off x="11086400" y="2902138"/>
            <a:ext cx="5553433" cy="4419600"/>
          </a:xfrm>
          <a:prstGeom prst="rect">
            <a:avLst/>
          </a:prstGeom>
        </p:spPr>
        <p:txBody>
          <a:bodyPr lIns="0" tIns="0" rIns="0" bIns="0" rtlCol="0" anchor="t">
            <a:spAutoFit/>
          </a:bodyPr>
          <a:lstStyle/>
          <a:p>
            <a:pPr marL="0" lvl="0" indent="0" algn="l">
              <a:lnSpc>
                <a:spcPts val="4928"/>
              </a:lnSpc>
            </a:pPr>
            <a:r>
              <a:rPr lang="en-US" sz="4106" u="none" dirty="0">
                <a:solidFill>
                  <a:srgbClr val="000000"/>
                </a:solidFill>
                <a:latin typeface="Arial"/>
              </a:rPr>
              <a:t>Vue </a:t>
            </a:r>
            <a:r>
              <a:rPr lang="en-US" sz="4106" u="none" dirty="0" err="1">
                <a:solidFill>
                  <a:srgbClr val="000000"/>
                </a:solidFill>
                <a:latin typeface="Arial"/>
              </a:rPr>
              <a:t>d’ensemble</a:t>
            </a:r>
            <a:r>
              <a:rPr lang="en-US" sz="4106" u="none" dirty="0">
                <a:solidFill>
                  <a:srgbClr val="000000"/>
                </a:solidFill>
                <a:latin typeface="Arial"/>
              </a:rPr>
              <a:t> d’un versant qui </a:t>
            </a:r>
            <a:r>
              <a:rPr lang="en-US" sz="4106" u="none" dirty="0" err="1">
                <a:solidFill>
                  <a:srgbClr val="000000"/>
                </a:solidFill>
                <a:latin typeface="Arial"/>
              </a:rPr>
              <a:t>avait</a:t>
            </a:r>
            <a:r>
              <a:rPr lang="en-US" sz="4106" u="none" dirty="0">
                <a:solidFill>
                  <a:srgbClr val="000000"/>
                </a:solidFill>
                <a:latin typeface="Arial"/>
              </a:rPr>
              <a:t> </a:t>
            </a:r>
            <a:r>
              <a:rPr lang="en-US" sz="4106" u="none" dirty="0" err="1">
                <a:solidFill>
                  <a:srgbClr val="000000"/>
                </a:solidFill>
                <a:latin typeface="Arial"/>
              </a:rPr>
              <a:t>été</a:t>
            </a:r>
            <a:r>
              <a:rPr lang="en-US" sz="4106" u="none" dirty="0">
                <a:solidFill>
                  <a:srgbClr val="000000"/>
                </a:solidFill>
                <a:latin typeface="Arial"/>
              </a:rPr>
              <a:t> </a:t>
            </a:r>
            <a:r>
              <a:rPr lang="en-US" sz="4106" u="none" dirty="0" err="1">
                <a:solidFill>
                  <a:srgbClr val="000000"/>
                </a:solidFill>
                <a:latin typeface="Arial"/>
              </a:rPr>
              <a:t>aménagé</a:t>
            </a:r>
            <a:r>
              <a:rPr lang="en-US" sz="4106" u="none" dirty="0">
                <a:solidFill>
                  <a:srgbClr val="000000"/>
                </a:solidFill>
                <a:latin typeface="Arial"/>
              </a:rPr>
              <a:t> avec des </a:t>
            </a:r>
            <a:r>
              <a:rPr lang="en-US" sz="4106" u="none" dirty="0" err="1">
                <a:solidFill>
                  <a:srgbClr val="000000"/>
                </a:solidFill>
                <a:latin typeface="Arial"/>
              </a:rPr>
              <a:t>haies</a:t>
            </a:r>
            <a:r>
              <a:rPr lang="en-US" sz="4106" u="none" dirty="0">
                <a:solidFill>
                  <a:srgbClr val="000000"/>
                </a:solidFill>
                <a:latin typeface="Arial"/>
              </a:rPr>
              <a:t> vives. Les </a:t>
            </a:r>
            <a:r>
              <a:rPr lang="en-US" sz="4106" u="none" dirty="0" err="1">
                <a:solidFill>
                  <a:srgbClr val="000000"/>
                </a:solidFill>
                <a:latin typeface="Arial"/>
              </a:rPr>
              <a:t>lignes</a:t>
            </a:r>
            <a:r>
              <a:rPr lang="en-US" sz="4106" u="none" dirty="0">
                <a:solidFill>
                  <a:srgbClr val="000000"/>
                </a:solidFill>
                <a:latin typeface="Arial"/>
              </a:rPr>
              <a:t> continues </a:t>
            </a:r>
            <a:r>
              <a:rPr lang="en-US" sz="4106" u="none" dirty="0" err="1">
                <a:solidFill>
                  <a:srgbClr val="000000"/>
                </a:solidFill>
                <a:latin typeface="Arial"/>
              </a:rPr>
              <a:t>initiales</a:t>
            </a:r>
            <a:r>
              <a:rPr lang="en-US" sz="4106" u="none" dirty="0">
                <a:solidFill>
                  <a:srgbClr val="000000"/>
                </a:solidFill>
                <a:latin typeface="Arial"/>
              </a:rPr>
              <a:t> </a:t>
            </a:r>
            <a:r>
              <a:rPr lang="en-US" sz="4106" u="none" dirty="0" err="1">
                <a:solidFill>
                  <a:srgbClr val="000000"/>
                </a:solidFill>
                <a:latin typeface="Arial"/>
              </a:rPr>
              <a:t>sont</a:t>
            </a:r>
            <a:r>
              <a:rPr lang="en-US" sz="4106" u="none" dirty="0">
                <a:solidFill>
                  <a:srgbClr val="000000"/>
                </a:solidFill>
                <a:latin typeface="Arial"/>
              </a:rPr>
              <a:t> </a:t>
            </a:r>
            <a:r>
              <a:rPr lang="en-US" sz="4106" u="none" dirty="0" err="1">
                <a:solidFill>
                  <a:srgbClr val="000000"/>
                </a:solidFill>
                <a:latin typeface="Arial"/>
              </a:rPr>
              <a:t>devenues</a:t>
            </a:r>
            <a:r>
              <a:rPr lang="en-US" sz="4106" u="none" dirty="0">
                <a:solidFill>
                  <a:srgbClr val="000000"/>
                </a:solidFill>
                <a:latin typeface="Arial"/>
              </a:rPr>
              <a:t> des </a:t>
            </a:r>
            <a:r>
              <a:rPr lang="en-US" sz="4106" u="none" dirty="0" err="1">
                <a:solidFill>
                  <a:srgbClr val="000000"/>
                </a:solidFill>
                <a:latin typeface="Arial"/>
              </a:rPr>
              <a:t>pointillés</a:t>
            </a:r>
            <a:r>
              <a:rPr lang="en-US" sz="4106" u="none" dirty="0">
                <a:solidFill>
                  <a:srgbClr val="000000"/>
                </a:solidFill>
                <a:latin typeface="Arial"/>
              </a:rPr>
              <a:t>…</a:t>
            </a:r>
          </a:p>
        </p:txBody>
      </p:sp>
      <p:grpSp>
        <p:nvGrpSpPr>
          <p:cNvPr id="5" name="Group 5"/>
          <p:cNvGrpSpPr/>
          <p:nvPr/>
        </p:nvGrpSpPr>
        <p:grpSpPr>
          <a:xfrm>
            <a:off x="578141" y="542729"/>
            <a:ext cx="9224141" cy="9224141"/>
            <a:chOff x="0" y="0"/>
            <a:chExt cx="6350000" cy="6350000"/>
          </a:xfrm>
        </p:grpSpPr>
        <p:sp>
          <p:nvSpPr>
            <p:cNvPr id="6" name="Freeform 6" descr="DSC048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1864" r="-905"/>
              </a:stretch>
            </a:blipFill>
          </p:spPr>
          <p:txBody>
            <a:bodyPr/>
            <a:lstStyle/>
            <a:p>
              <a:endParaRPr lang="fr-F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ADA496"/>
          </a:solidFill>
        </p:spPr>
        <p:txBody>
          <a:bodyPr/>
          <a:lstStyle/>
          <a:p>
            <a:endParaRPr lang="fr-FR"/>
          </a:p>
        </p:txBody>
      </p:sp>
      <p:sp>
        <p:nvSpPr>
          <p:cNvPr id="3" name="Freeform 3" descr="DSCN2581"/>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r="-2308"/>
            </a:stretch>
          </a:blipFill>
        </p:spPr>
        <p:txBody>
          <a:bodyPr/>
          <a:lstStyle/>
          <a:p>
            <a:endParaRPr lang="fr-FR"/>
          </a:p>
        </p:txBody>
      </p:sp>
      <p:sp>
        <p:nvSpPr>
          <p:cNvPr id="4" name="TextBox 4"/>
          <p:cNvSpPr txBox="1"/>
          <p:nvPr/>
        </p:nvSpPr>
        <p:spPr>
          <a:xfrm>
            <a:off x="12496801" y="2124075"/>
            <a:ext cx="5562600" cy="4261744"/>
          </a:xfrm>
          <a:prstGeom prst="rect">
            <a:avLst/>
          </a:prstGeom>
        </p:spPr>
        <p:txBody>
          <a:bodyPr wrap="square" lIns="0" tIns="0" rIns="0" bIns="0" rtlCol="0" anchor="t">
            <a:spAutoFit/>
          </a:bodyPr>
          <a:lstStyle/>
          <a:p>
            <a:pPr marL="0" lvl="0" indent="0" algn="ctr">
              <a:lnSpc>
                <a:spcPts val="4200"/>
              </a:lnSpc>
            </a:pPr>
            <a:r>
              <a:rPr lang="en-US" sz="3000" u="none" dirty="0">
                <a:solidFill>
                  <a:srgbClr val="000000"/>
                </a:solidFill>
                <a:latin typeface="Arial"/>
              </a:rPr>
              <a:t>Cette ravine </a:t>
            </a:r>
            <a:r>
              <a:rPr lang="en-US" sz="3000" u="none" dirty="0" err="1">
                <a:solidFill>
                  <a:srgbClr val="000000"/>
                </a:solidFill>
                <a:latin typeface="Arial"/>
              </a:rPr>
              <a:t>s’est</a:t>
            </a:r>
            <a:r>
              <a:rPr lang="en-US" sz="3000" u="none" dirty="0">
                <a:solidFill>
                  <a:srgbClr val="000000"/>
                </a:solidFill>
                <a:latin typeface="Arial"/>
              </a:rPr>
              <a:t> </a:t>
            </a:r>
            <a:r>
              <a:rPr lang="en-US" sz="3000" u="none" dirty="0" err="1">
                <a:solidFill>
                  <a:srgbClr val="000000"/>
                </a:solidFill>
                <a:latin typeface="Arial"/>
              </a:rPr>
              <a:t>creusée</a:t>
            </a:r>
            <a:r>
              <a:rPr lang="en-US" sz="3000" u="none" dirty="0">
                <a:solidFill>
                  <a:srgbClr val="000000"/>
                </a:solidFill>
                <a:latin typeface="Arial"/>
              </a:rPr>
              <a:t> </a:t>
            </a:r>
            <a:r>
              <a:rPr lang="en-US" sz="3000" u="none" dirty="0" err="1">
                <a:solidFill>
                  <a:srgbClr val="000000"/>
                </a:solidFill>
                <a:latin typeface="Arial"/>
              </a:rPr>
              <a:t>récemment</a:t>
            </a:r>
            <a:r>
              <a:rPr lang="en-US" sz="3000" u="none" dirty="0">
                <a:solidFill>
                  <a:srgbClr val="000000"/>
                </a:solidFill>
                <a:latin typeface="Arial"/>
              </a:rPr>
              <a:t>. Des </a:t>
            </a:r>
            <a:r>
              <a:rPr lang="en-US" sz="3000" u="none" dirty="0" err="1">
                <a:solidFill>
                  <a:srgbClr val="000000"/>
                </a:solidFill>
                <a:latin typeface="Arial"/>
              </a:rPr>
              <a:t>bananiers</a:t>
            </a:r>
            <a:r>
              <a:rPr lang="en-US" sz="3000" u="none" dirty="0">
                <a:solidFill>
                  <a:srgbClr val="000000"/>
                </a:solidFill>
                <a:latin typeface="Arial"/>
              </a:rPr>
              <a:t> </a:t>
            </a:r>
            <a:r>
              <a:rPr lang="en-US" sz="3000" u="none" dirty="0" err="1">
                <a:solidFill>
                  <a:srgbClr val="000000"/>
                </a:solidFill>
                <a:latin typeface="Arial"/>
              </a:rPr>
              <a:t>profitent</a:t>
            </a:r>
            <a:r>
              <a:rPr lang="en-US" sz="3000" u="none" dirty="0">
                <a:solidFill>
                  <a:srgbClr val="000000"/>
                </a:solidFill>
                <a:latin typeface="Arial"/>
              </a:rPr>
              <a:t> </a:t>
            </a:r>
            <a:r>
              <a:rPr lang="en-US" sz="3000" u="none" dirty="0" err="1">
                <a:solidFill>
                  <a:srgbClr val="000000"/>
                </a:solidFill>
                <a:latin typeface="Arial"/>
              </a:rPr>
              <a:t>d’une</a:t>
            </a:r>
            <a:r>
              <a:rPr lang="en-US" sz="3000" u="none" dirty="0">
                <a:solidFill>
                  <a:srgbClr val="000000"/>
                </a:solidFill>
                <a:latin typeface="Arial"/>
              </a:rPr>
              <a:t> bonne alimentation </a:t>
            </a:r>
            <a:r>
              <a:rPr lang="en-US" sz="3000" u="none" dirty="0" err="1">
                <a:solidFill>
                  <a:srgbClr val="000000"/>
                </a:solidFill>
                <a:latin typeface="Arial"/>
              </a:rPr>
              <a:t>en</a:t>
            </a:r>
            <a:r>
              <a:rPr lang="en-US" sz="3000" u="none" dirty="0">
                <a:solidFill>
                  <a:srgbClr val="000000"/>
                </a:solidFill>
                <a:latin typeface="Arial"/>
              </a:rPr>
              <a:t> eau. Des </a:t>
            </a:r>
            <a:r>
              <a:rPr lang="en-US" sz="3000" u="none" dirty="0" err="1">
                <a:solidFill>
                  <a:srgbClr val="000000"/>
                </a:solidFill>
                <a:latin typeface="Arial"/>
              </a:rPr>
              <a:t>seuils</a:t>
            </a:r>
            <a:r>
              <a:rPr lang="en-US" sz="3000" u="none" dirty="0">
                <a:solidFill>
                  <a:srgbClr val="000000"/>
                </a:solidFill>
                <a:latin typeface="Arial"/>
              </a:rPr>
              <a:t> </a:t>
            </a:r>
            <a:r>
              <a:rPr lang="en-US" sz="3000" u="none" dirty="0" err="1">
                <a:solidFill>
                  <a:srgbClr val="000000"/>
                </a:solidFill>
                <a:latin typeface="Arial"/>
              </a:rPr>
              <a:t>biologiques</a:t>
            </a:r>
            <a:r>
              <a:rPr lang="en-US" sz="3000" u="none" dirty="0">
                <a:solidFill>
                  <a:srgbClr val="000000"/>
                </a:solidFill>
                <a:latin typeface="Arial"/>
              </a:rPr>
              <a:t> </a:t>
            </a:r>
            <a:r>
              <a:rPr lang="en-US" sz="3000" u="none" dirty="0" err="1">
                <a:solidFill>
                  <a:srgbClr val="000000"/>
                </a:solidFill>
                <a:latin typeface="Arial"/>
              </a:rPr>
              <a:t>s’appuyant</a:t>
            </a:r>
            <a:r>
              <a:rPr lang="en-US" sz="3000" u="none" dirty="0">
                <a:solidFill>
                  <a:srgbClr val="000000"/>
                </a:solidFill>
                <a:latin typeface="Arial"/>
              </a:rPr>
              <a:t> sur la </a:t>
            </a:r>
            <a:r>
              <a:rPr lang="en-US" sz="3000" u="none" dirty="0" err="1">
                <a:solidFill>
                  <a:srgbClr val="000000"/>
                </a:solidFill>
                <a:latin typeface="Arial"/>
              </a:rPr>
              <a:t>végétation</a:t>
            </a:r>
            <a:r>
              <a:rPr lang="en-US" sz="3000" u="none" dirty="0">
                <a:solidFill>
                  <a:srgbClr val="000000"/>
                </a:solidFill>
                <a:latin typeface="Arial"/>
              </a:rPr>
              <a:t> déjà </a:t>
            </a:r>
            <a:r>
              <a:rPr lang="en-US" sz="3000" u="none" dirty="0" err="1">
                <a:solidFill>
                  <a:srgbClr val="000000"/>
                </a:solidFill>
                <a:latin typeface="Arial"/>
              </a:rPr>
              <a:t>installée</a:t>
            </a:r>
            <a:r>
              <a:rPr lang="en-US" sz="3000" u="none" dirty="0">
                <a:solidFill>
                  <a:srgbClr val="000000"/>
                </a:solidFill>
                <a:latin typeface="Arial"/>
              </a:rPr>
              <a:t> </a:t>
            </a:r>
            <a:r>
              <a:rPr lang="en-US" sz="3000" u="none" dirty="0" err="1">
                <a:solidFill>
                  <a:srgbClr val="000000"/>
                </a:solidFill>
                <a:latin typeface="Arial"/>
              </a:rPr>
              <a:t>pourraient</a:t>
            </a:r>
            <a:r>
              <a:rPr lang="en-US" sz="3000" u="none" dirty="0">
                <a:solidFill>
                  <a:srgbClr val="000000"/>
                </a:solidFill>
                <a:latin typeface="Arial"/>
              </a:rPr>
              <a:t> </a:t>
            </a:r>
            <a:r>
              <a:rPr lang="en-US" sz="3000" u="none" dirty="0" err="1">
                <a:solidFill>
                  <a:srgbClr val="000000"/>
                </a:solidFill>
                <a:latin typeface="Arial"/>
              </a:rPr>
              <a:t>être</a:t>
            </a:r>
            <a:r>
              <a:rPr lang="en-US" sz="3000" u="none" dirty="0">
                <a:solidFill>
                  <a:srgbClr val="000000"/>
                </a:solidFill>
                <a:latin typeface="Arial"/>
              </a:rPr>
              <a:t> </a:t>
            </a:r>
            <a:r>
              <a:rPr lang="en-US" sz="3000" u="none" dirty="0" err="1">
                <a:solidFill>
                  <a:srgbClr val="000000"/>
                </a:solidFill>
                <a:latin typeface="Arial"/>
              </a:rPr>
              <a:t>négociés</a:t>
            </a:r>
            <a:r>
              <a:rPr lang="en-US" sz="3000" u="none" dirty="0">
                <a:solidFill>
                  <a:srgbClr val="000000"/>
                </a:solidFill>
                <a:latin typeface="Arial"/>
              </a:rPr>
              <a:t> avec le propriétaire du </a:t>
            </a:r>
            <a:r>
              <a:rPr lang="en-US" sz="3000" u="none" dirty="0" err="1">
                <a:solidFill>
                  <a:srgbClr val="000000"/>
                </a:solidFill>
                <a:latin typeface="Arial"/>
              </a:rPr>
              <a:t>foncier</a:t>
            </a:r>
            <a:r>
              <a:rPr lang="en-US" sz="3000" u="none" dirty="0">
                <a:solidFill>
                  <a:srgbClr val="000000"/>
                </a:solidFill>
                <a:latin typeface="Arial"/>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12119061" y="2541593"/>
            <a:ext cx="4724994" cy="2952750"/>
          </a:xfrm>
          <a:prstGeom prst="rect">
            <a:avLst/>
          </a:prstGeom>
        </p:spPr>
        <p:txBody>
          <a:bodyPr lIns="0" tIns="0" rIns="0" bIns="0" rtlCol="0" anchor="t">
            <a:spAutoFit/>
          </a:bodyPr>
          <a:lstStyle/>
          <a:p>
            <a:pPr marL="0" lvl="0" indent="0" algn="l">
              <a:lnSpc>
                <a:spcPts val="5659"/>
              </a:lnSpc>
            </a:pPr>
            <a:r>
              <a:rPr lang="en-US" sz="4716" dirty="0">
                <a:solidFill>
                  <a:srgbClr val="000000"/>
                </a:solidFill>
                <a:latin typeface="Arial"/>
              </a:rPr>
              <a:t>Une ravine très active à </a:t>
            </a:r>
            <a:r>
              <a:rPr lang="en-US" sz="4716" dirty="0" err="1">
                <a:solidFill>
                  <a:srgbClr val="000000"/>
                </a:solidFill>
                <a:latin typeface="Arial"/>
              </a:rPr>
              <a:t>proximité</a:t>
            </a:r>
            <a:r>
              <a:rPr lang="en-US" sz="4716" dirty="0">
                <a:solidFill>
                  <a:srgbClr val="000000"/>
                </a:solidFill>
                <a:latin typeface="Arial"/>
              </a:rPr>
              <a:t> du bourg de </a:t>
            </a:r>
            <a:r>
              <a:rPr lang="en-US" sz="4716" dirty="0" err="1">
                <a:solidFill>
                  <a:srgbClr val="000000"/>
                </a:solidFill>
                <a:latin typeface="Arial"/>
              </a:rPr>
              <a:t>Marmelade</a:t>
            </a:r>
            <a:endParaRPr lang="en-US" sz="4716" dirty="0">
              <a:solidFill>
                <a:srgbClr val="000000"/>
              </a:solidFill>
              <a:latin typeface="Arial"/>
            </a:endParaRPr>
          </a:p>
        </p:txBody>
      </p:sp>
      <p:sp>
        <p:nvSpPr>
          <p:cNvPr id="3" name="TextBox 3"/>
          <p:cNvSpPr txBox="1"/>
          <p:nvPr/>
        </p:nvSpPr>
        <p:spPr>
          <a:xfrm>
            <a:off x="11582400" y="6564307"/>
            <a:ext cx="5261655" cy="2204706"/>
          </a:xfrm>
          <a:prstGeom prst="rect">
            <a:avLst/>
          </a:prstGeom>
        </p:spPr>
        <p:txBody>
          <a:bodyPr wrap="square" lIns="0" tIns="0" rIns="0" bIns="0" rtlCol="0" anchor="t">
            <a:spAutoFit/>
          </a:bodyPr>
          <a:lstStyle/>
          <a:p>
            <a:pPr marL="0" lvl="0" indent="0" algn="l">
              <a:lnSpc>
                <a:spcPts val="3487"/>
              </a:lnSpc>
            </a:pPr>
            <a:r>
              <a:rPr lang="en-US" sz="2491" dirty="0">
                <a:solidFill>
                  <a:srgbClr val="000000"/>
                </a:solidFill>
                <a:latin typeface="Arial"/>
              </a:rPr>
              <a:t>Sur </a:t>
            </a:r>
            <a:r>
              <a:rPr lang="en-US" sz="2491" dirty="0" err="1">
                <a:solidFill>
                  <a:srgbClr val="000000"/>
                </a:solidFill>
                <a:latin typeface="Arial"/>
              </a:rPr>
              <a:t>cette</a:t>
            </a:r>
            <a:r>
              <a:rPr lang="en-US" sz="2491" dirty="0">
                <a:solidFill>
                  <a:srgbClr val="000000"/>
                </a:solidFill>
                <a:latin typeface="Arial"/>
              </a:rPr>
              <a:t> diapositive et les </a:t>
            </a:r>
            <a:r>
              <a:rPr lang="en-US" sz="2491" dirty="0" err="1">
                <a:solidFill>
                  <a:srgbClr val="000000"/>
                </a:solidFill>
                <a:latin typeface="Arial"/>
              </a:rPr>
              <a:t>suivantes</a:t>
            </a:r>
            <a:r>
              <a:rPr lang="en-US" sz="2491" dirty="0">
                <a:solidFill>
                  <a:srgbClr val="000000"/>
                </a:solidFill>
                <a:latin typeface="Arial"/>
              </a:rPr>
              <a:t>, on </a:t>
            </a:r>
            <a:r>
              <a:rPr lang="en-US" sz="2491" dirty="0" err="1">
                <a:solidFill>
                  <a:srgbClr val="000000"/>
                </a:solidFill>
                <a:latin typeface="Arial"/>
              </a:rPr>
              <a:t>peut</a:t>
            </a:r>
            <a:r>
              <a:rPr lang="en-US" sz="2491" dirty="0">
                <a:solidFill>
                  <a:srgbClr val="000000"/>
                </a:solidFill>
                <a:latin typeface="Arial"/>
              </a:rPr>
              <a:t> observer les </a:t>
            </a:r>
            <a:r>
              <a:rPr lang="en-US" sz="2491" dirty="0" err="1">
                <a:solidFill>
                  <a:srgbClr val="000000"/>
                </a:solidFill>
                <a:latin typeface="Arial"/>
              </a:rPr>
              <a:t>signes</a:t>
            </a:r>
            <a:r>
              <a:rPr lang="en-US" sz="2491" dirty="0">
                <a:solidFill>
                  <a:srgbClr val="000000"/>
                </a:solidFill>
                <a:latin typeface="Arial"/>
              </a:rPr>
              <a:t> de </a:t>
            </a:r>
            <a:r>
              <a:rPr lang="en-US" sz="2491" dirty="0" err="1">
                <a:solidFill>
                  <a:srgbClr val="000000"/>
                </a:solidFill>
                <a:latin typeface="Arial"/>
              </a:rPr>
              <a:t>l’instabilité</a:t>
            </a:r>
            <a:r>
              <a:rPr lang="en-US" sz="2491" dirty="0">
                <a:solidFill>
                  <a:srgbClr val="000000"/>
                </a:solidFill>
                <a:latin typeface="Arial"/>
              </a:rPr>
              <a:t> des </a:t>
            </a:r>
            <a:r>
              <a:rPr lang="en-US" sz="2491" dirty="0" err="1">
                <a:solidFill>
                  <a:srgbClr val="000000"/>
                </a:solidFill>
                <a:latin typeface="Arial"/>
              </a:rPr>
              <a:t>berges</a:t>
            </a:r>
            <a:r>
              <a:rPr lang="en-US" sz="2491" dirty="0">
                <a:solidFill>
                  <a:srgbClr val="000000"/>
                </a:solidFill>
                <a:latin typeface="Arial"/>
              </a:rPr>
              <a:t> </a:t>
            </a:r>
            <a:r>
              <a:rPr lang="en-US" sz="2491" dirty="0" err="1">
                <a:solidFill>
                  <a:srgbClr val="000000"/>
                </a:solidFill>
                <a:latin typeface="Arial"/>
              </a:rPr>
              <a:t>induite</a:t>
            </a:r>
            <a:r>
              <a:rPr lang="en-US" sz="2491" dirty="0">
                <a:solidFill>
                  <a:srgbClr val="000000"/>
                </a:solidFill>
                <a:latin typeface="Arial"/>
              </a:rPr>
              <a:t> par le </a:t>
            </a:r>
            <a:r>
              <a:rPr lang="en-US" sz="2491" dirty="0" err="1">
                <a:solidFill>
                  <a:srgbClr val="000000"/>
                </a:solidFill>
                <a:latin typeface="Arial"/>
              </a:rPr>
              <a:t>creusement</a:t>
            </a:r>
            <a:r>
              <a:rPr lang="en-US" sz="2491" dirty="0">
                <a:solidFill>
                  <a:srgbClr val="000000"/>
                </a:solidFill>
                <a:latin typeface="Arial"/>
              </a:rPr>
              <a:t> de la ravine dans </a:t>
            </a:r>
            <a:r>
              <a:rPr lang="en-US" sz="2491" dirty="0" err="1">
                <a:solidFill>
                  <a:srgbClr val="000000"/>
                </a:solidFill>
                <a:latin typeface="Arial"/>
              </a:rPr>
              <a:t>cette</a:t>
            </a:r>
            <a:r>
              <a:rPr lang="en-US" sz="2491" dirty="0">
                <a:solidFill>
                  <a:srgbClr val="000000"/>
                </a:solidFill>
                <a:latin typeface="Arial"/>
              </a:rPr>
              <a:t> </a:t>
            </a:r>
            <a:r>
              <a:rPr lang="en-US" sz="2491" dirty="0" err="1">
                <a:solidFill>
                  <a:srgbClr val="000000"/>
                </a:solidFill>
                <a:latin typeface="Arial"/>
              </a:rPr>
              <a:t>partie</a:t>
            </a:r>
            <a:r>
              <a:rPr lang="en-US" sz="2491" dirty="0">
                <a:solidFill>
                  <a:srgbClr val="000000"/>
                </a:solidFill>
                <a:latin typeface="Arial"/>
              </a:rPr>
              <a:t> de son </a:t>
            </a:r>
            <a:r>
              <a:rPr lang="en-US" sz="2491" dirty="0" err="1">
                <a:solidFill>
                  <a:srgbClr val="000000"/>
                </a:solidFill>
                <a:latin typeface="Arial"/>
              </a:rPr>
              <a:t>cours</a:t>
            </a:r>
            <a:r>
              <a:rPr lang="en-US" sz="2491" dirty="0">
                <a:solidFill>
                  <a:srgbClr val="000000"/>
                </a:solidFill>
                <a:latin typeface="Arial"/>
              </a:rPr>
              <a:t>.</a:t>
            </a:r>
          </a:p>
        </p:txBody>
      </p:sp>
      <p:sp>
        <p:nvSpPr>
          <p:cNvPr id="4" name="Freeform 4" descr="DSC04266"/>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22358" r="-11793"/>
            </a:stretch>
          </a:blipFill>
        </p:spPr>
        <p:txBody>
          <a:bodyPr/>
          <a:lstStyle/>
          <a:p>
            <a:endParaRPr lang="fr-F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6400800" cy="7200900"/>
          </a:xfrm>
          <a:prstGeom prst="rect">
            <a:avLst/>
          </a:prstGeom>
          <a:solidFill>
            <a:srgbClr val="294B27"/>
          </a:solidFill>
        </p:spPr>
        <p:txBody>
          <a:bodyPr/>
          <a:lstStyle/>
          <a:p>
            <a:endParaRPr lang="fr-FR"/>
          </a:p>
        </p:txBody>
      </p:sp>
      <p:sp>
        <p:nvSpPr>
          <p:cNvPr id="3" name="Freeform 3" descr="DSC04273"/>
          <p:cNvSpPr/>
          <p:nvPr/>
        </p:nvSpPr>
        <p:spPr>
          <a:xfrm>
            <a:off x="1613056" y="1771981"/>
            <a:ext cx="6799321" cy="7486319"/>
          </a:xfrm>
          <a:custGeom>
            <a:avLst/>
            <a:gdLst/>
            <a:ahLst/>
            <a:cxnLst/>
            <a:rect l="l" t="t" r="r" b="b"/>
            <a:pathLst>
              <a:path w="6799321" h="7486319">
                <a:moveTo>
                  <a:pt x="0" y="0"/>
                </a:moveTo>
                <a:lnTo>
                  <a:pt x="6799321" y="0"/>
                </a:lnTo>
                <a:lnTo>
                  <a:pt x="6799321" y="7486319"/>
                </a:lnTo>
                <a:lnTo>
                  <a:pt x="0" y="7486319"/>
                </a:lnTo>
                <a:lnTo>
                  <a:pt x="0" y="0"/>
                </a:lnTo>
                <a:close/>
              </a:path>
            </a:pathLst>
          </a:custGeom>
          <a:blipFill>
            <a:blip r:embed="rId2"/>
            <a:stretch>
              <a:fillRect l="-25769" r="-21817"/>
            </a:stretch>
          </a:blipFill>
        </p:spPr>
        <p:txBody>
          <a:bodyPr/>
          <a:lstStyle/>
          <a:p>
            <a:endParaRPr lang="fr-FR"/>
          </a:p>
        </p:txBody>
      </p:sp>
      <p:grpSp>
        <p:nvGrpSpPr>
          <p:cNvPr id="4" name="Group 4"/>
          <p:cNvGrpSpPr/>
          <p:nvPr/>
        </p:nvGrpSpPr>
        <p:grpSpPr>
          <a:xfrm>
            <a:off x="9871822" y="190500"/>
            <a:ext cx="7387478" cy="9798953"/>
            <a:chOff x="0" y="-1250828"/>
            <a:chExt cx="9849971" cy="13065271"/>
          </a:xfrm>
        </p:grpSpPr>
        <p:sp>
          <p:nvSpPr>
            <p:cNvPr id="5" name="TextBox 5"/>
            <p:cNvSpPr txBox="1"/>
            <p:nvPr/>
          </p:nvSpPr>
          <p:spPr>
            <a:xfrm>
              <a:off x="0" y="-1250828"/>
              <a:ext cx="9849971" cy="4616648"/>
            </a:xfrm>
            <a:prstGeom prst="rect">
              <a:avLst/>
            </a:prstGeom>
          </p:spPr>
          <p:txBody>
            <a:bodyPr lIns="0" tIns="0" rIns="0" bIns="0" rtlCol="0" anchor="t">
              <a:spAutoFit/>
            </a:bodyPr>
            <a:lstStyle/>
            <a:p>
              <a:pPr marL="0" lvl="0" indent="0" algn="l">
                <a:lnSpc>
                  <a:spcPts val="9005"/>
                </a:lnSpc>
              </a:pPr>
              <a:r>
                <a:rPr lang="en-US" sz="6600" dirty="0">
                  <a:solidFill>
                    <a:srgbClr val="000000"/>
                  </a:solidFill>
                  <a:latin typeface="Arial Bold"/>
                </a:rPr>
                <a:t>Le </a:t>
              </a:r>
              <a:r>
                <a:rPr lang="en-US" sz="6600" dirty="0" err="1">
                  <a:solidFill>
                    <a:srgbClr val="000000"/>
                  </a:solidFill>
                  <a:latin typeface="Arial Bold"/>
                </a:rPr>
                <a:t>traitement</a:t>
              </a:r>
              <a:r>
                <a:rPr lang="en-US" sz="6600" dirty="0">
                  <a:solidFill>
                    <a:srgbClr val="000000"/>
                  </a:solidFill>
                  <a:latin typeface="Arial Bold"/>
                </a:rPr>
                <a:t> </a:t>
              </a:r>
              <a:r>
                <a:rPr lang="en-US" sz="6600" dirty="0" err="1">
                  <a:solidFill>
                    <a:srgbClr val="000000"/>
                  </a:solidFill>
                  <a:latin typeface="Arial Bold"/>
                </a:rPr>
                <a:t>d’une</a:t>
              </a:r>
              <a:r>
                <a:rPr lang="en-US" sz="6600" dirty="0">
                  <a:solidFill>
                    <a:srgbClr val="000000"/>
                  </a:solidFill>
                  <a:latin typeface="Arial Bold"/>
                </a:rPr>
                <a:t> ravine </a:t>
              </a:r>
              <a:r>
                <a:rPr lang="en-US" sz="6600" dirty="0" err="1">
                  <a:solidFill>
                    <a:srgbClr val="000000"/>
                  </a:solidFill>
                  <a:latin typeface="Arial Bold"/>
                </a:rPr>
                <a:t>en</a:t>
              </a:r>
              <a:r>
                <a:rPr lang="en-US" sz="6600" dirty="0">
                  <a:solidFill>
                    <a:srgbClr val="000000"/>
                  </a:solidFill>
                  <a:latin typeface="Arial Bold"/>
                </a:rPr>
                <a:t> incision </a:t>
              </a:r>
              <a:r>
                <a:rPr lang="en-US" sz="6600" dirty="0" err="1">
                  <a:solidFill>
                    <a:srgbClr val="000000"/>
                  </a:solidFill>
                  <a:latin typeface="Arial Bold"/>
                </a:rPr>
                <a:t>rapide</a:t>
              </a:r>
              <a:endParaRPr lang="en-US" sz="6600" dirty="0">
                <a:solidFill>
                  <a:srgbClr val="000000"/>
                </a:solidFill>
                <a:latin typeface="Arial Bold"/>
              </a:endParaRPr>
            </a:p>
          </p:txBody>
        </p:sp>
        <p:sp>
          <p:nvSpPr>
            <p:cNvPr id="6" name="TextBox 6"/>
            <p:cNvSpPr txBox="1"/>
            <p:nvPr/>
          </p:nvSpPr>
          <p:spPr>
            <a:xfrm>
              <a:off x="0" y="3294075"/>
              <a:ext cx="9055612" cy="8520368"/>
            </a:xfrm>
            <a:prstGeom prst="rect">
              <a:avLst/>
            </a:prstGeom>
          </p:spPr>
          <p:txBody>
            <a:bodyPr lIns="0" tIns="0" rIns="0" bIns="0" rtlCol="0" anchor="t">
              <a:spAutoFit/>
            </a:bodyPr>
            <a:lstStyle/>
            <a:p>
              <a:pPr marL="0" lvl="0" indent="0" algn="l">
                <a:lnSpc>
                  <a:spcPts val="2524"/>
                </a:lnSpc>
              </a:pPr>
              <a:r>
                <a:rPr lang="en-US" sz="2000" dirty="0">
                  <a:solidFill>
                    <a:srgbClr val="000000"/>
                  </a:solidFill>
                  <a:latin typeface="Arial"/>
                </a:rPr>
                <a:t>Dans </a:t>
              </a:r>
              <a:r>
                <a:rPr lang="en-US" sz="2000" dirty="0" err="1">
                  <a:solidFill>
                    <a:srgbClr val="000000"/>
                  </a:solidFill>
                  <a:latin typeface="Arial"/>
                </a:rPr>
                <a:t>cette</a:t>
              </a:r>
              <a:r>
                <a:rPr lang="en-US" sz="2000" dirty="0">
                  <a:solidFill>
                    <a:srgbClr val="000000"/>
                  </a:solidFill>
                  <a:latin typeface="Arial"/>
                </a:rPr>
                <a:t> portion de son </a:t>
              </a:r>
              <a:r>
                <a:rPr lang="en-US" sz="2000" dirty="0" err="1">
                  <a:solidFill>
                    <a:srgbClr val="000000"/>
                  </a:solidFill>
                  <a:latin typeface="Arial"/>
                </a:rPr>
                <a:t>cours</a:t>
              </a:r>
              <a:r>
                <a:rPr lang="en-US" sz="2000" dirty="0">
                  <a:solidFill>
                    <a:srgbClr val="000000"/>
                  </a:solidFill>
                  <a:latin typeface="Arial"/>
                </a:rPr>
                <a:t>, la ravine se </a:t>
              </a:r>
              <a:r>
                <a:rPr lang="en-US" sz="2000" dirty="0" err="1">
                  <a:solidFill>
                    <a:srgbClr val="000000"/>
                  </a:solidFill>
                  <a:latin typeface="Arial"/>
                </a:rPr>
                <a:t>creuse</a:t>
              </a:r>
              <a:r>
                <a:rPr lang="en-US" sz="2000" dirty="0">
                  <a:solidFill>
                    <a:srgbClr val="000000"/>
                  </a:solidFill>
                  <a:latin typeface="Arial"/>
                </a:rPr>
                <a:t> </a:t>
              </a:r>
              <a:r>
                <a:rPr lang="en-US" sz="2000" dirty="0" err="1">
                  <a:solidFill>
                    <a:srgbClr val="000000"/>
                  </a:solidFill>
                  <a:latin typeface="Arial"/>
                </a:rPr>
                <a:t>rapidement</a:t>
              </a:r>
              <a:r>
                <a:rPr lang="en-US" sz="2000" dirty="0">
                  <a:solidFill>
                    <a:srgbClr val="000000"/>
                  </a:solidFill>
                  <a:latin typeface="Arial"/>
                </a:rPr>
                <a:t>, </a:t>
              </a:r>
              <a:r>
                <a:rPr lang="en-US" sz="2000" dirty="0" err="1">
                  <a:solidFill>
                    <a:srgbClr val="000000"/>
                  </a:solidFill>
                  <a:latin typeface="Arial"/>
                </a:rPr>
                <a:t>déstabilise</a:t>
              </a:r>
              <a:r>
                <a:rPr lang="en-US" sz="2000" dirty="0">
                  <a:solidFill>
                    <a:srgbClr val="000000"/>
                  </a:solidFill>
                  <a:latin typeface="Arial"/>
                </a:rPr>
                <a:t> </a:t>
              </a:r>
              <a:r>
                <a:rPr lang="en-US" sz="2000" dirty="0" err="1">
                  <a:solidFill>
                    <a:srgbClr val="000000"/>
                  </a:solidFill>
                  <a:latin typeface="Arial"/>
                </a:rPr>
                <a:t>ses</a:t>
              </a:r>
              <a:r>
                <a:rPr lang="en-US" sz="2000" dirty="0">
                  <a:solidFill>
                    <a:srgbClr val="000000"/>
                  </a:solidFill>
                  <a:latin typeface="Arial"/>
                </a:rPr>
                <a:t> </a:t>
              </a:r>
              <a:r>
                <a:rPr lang="en-US" sz="2000" dirty="0" err="1">
                  <a:solidFill>
                    <a:srgbClr val="000000"/>
                  </a:solidFill>
                  <a:latin typeface="Arial"/>
                </a:rPr>
                <a:t>berges</a:t>
              </a:r>
              <a:r>
                <a:rPr lang="en-US" sz="2000" dirty="0">
                  <a:solidFill>
                    <a:srgbClr val="000000"/>
                  </a:solidFill>
                  <a:latin typeface="Arial"/>
                </a:rPr>
                <a:t> et </a:t>
              </a:r>
              <a:r>
                <a:rPr lang="en-US" sz="2000" dirty="0" err="1">
                  <a:solidFill>
                    <a:srgbClr val="000000"/>
                  </a:solidFill>
                  <a:latin typeface="Arial"/>
                </a:rPr>
                <a:t>compromet</a:t>
              </a:r>
              <a:r>
                <a:rPr lang="en-US" sz="2000" dirty="0">
                  <a:solidFill>
                    <a:srgbClr val="000000"/>
                  </a:solidFill>
                  <a:latin typeface="Arial"/>
                </a:rPr>
                <a:t> la </a:t>
              </a:r>
              <a:r>
                <a:rPr lang="en-US" sz="2000" dirty="0" err="1">
                  <a:solidFill>
                    <a:srgbClr val="000000"/>
                  </a:solidFill>
                  <a:latin typeface="Arial"/>
                </a:rPr>
                <a:t>stabilité</a:t>
              </a:r>
              <a:r>
                <a:rPr lang="en-US" sz="2000" dirty="0">
                  <a:solidFill>
                    <a:srgbClr val="000000"/>
                  </a:solidFill>
                  <a:latin typeface="Arial"/>
                </a:rPr>
                <a:t> de </a:t>
              </a:r>
              <a:r>
                <a:rPr lang="en-US" sz="2000" dirty="0" err="1">
                  <a:solidFill>
                    <a:srgbClr val="000000"/>
                  </a:solidFill>
                  <a:latin typeface="Arial"/>
                </a:rPr>
                <a:t>bâtiments</a:t>
              </a:r>
              <a:r>
                <a:rPr lang="en-US" sz="2000" dirty="0">
                  <a:solidFill>
                    <a:srgbClr val="000000"/>
                  </a:solidFill>
                  <a:latin typeface="Arial"/>
                </a:rPr>
                <a:t> </a:t>
              </a:r>
              <a:r>
                <a:rPr lang="en-US" sz="2000" dirty="0" err="1">
                  <a:solidFill>
                    <a:srgbClr val="000000"/>
                  </a:solidFill>
                  <a:latin typeface="Arial"/>
                </a:rPr>
                <a:t>construits</a:t>
              </a:r>
              <a:r>
                <a:rPr lang="en-US" sz="2000" dirty="0">
                  <a:solidFill>
                    <a:srgbClr val="000000"/>
                  </a:solidFill>
                  <a:latin typeface="Arial"/>
                </a:rPr>
                <a:t> à </a:t>
              </a:r>
              <a:r>
                <a:rPr lang="en-US" sz="2000" dirty="0" err="1">
                  <a:solidFill>
                    <a:srgbClr val="000000"/>
                  </a:solidFill>
                  <a:latin typeface="Arial"/>
                </a:rPr>
                <a:t>proximité</a:t>
              </a:r>
              <a:r>
                <a:rPr lang="en-US" sz="2000" dirty="0">
                  <a:solidFill>
                    <a:srgbClr val="000000"/>
                  </a:solidFill>
                  <a:latin typeface="Arial"/>
                </a:rPr>
                <a:t>.</a:t>
              </a:r>
            </a:p>
            <a:p>
              <a:pPr marL="0" lvl="0" indent="0" algn="l">
                <a:lnSpc>
                  <a:spcPts val="2524"/>
                </a:lnSpc>
              </a:pPr>
              <a:endParaRPr lang="en-US" sz="2000" dirty="0">
                <a:solidFill>
                  <a:srgbClr val="000000"/>
                </a:solidFill>
                <a:latin typeface="Arial"/>
              </a:endParaRPr>
            </a:p>
            <a:p>
              <a:pPr marL="0" lvl="0" indent="0" algn="l">
                <a:lnSpc>
                  <a:spcPts val="2524"/>
                </a:lnSpc>
              </a:pPr>
              <a:r>
                <a:rPr lang="en-US" sz="2000" dirty="0">
                  <a:solidFill>
                    <a:srgbClr val="000000"/>
                  </a:solidFill>
                  <a:latin typeface="Arial"/>
                </a:rPr>
                <a:t>Les </a:t>
              </a:r>
              <a:r>
                <a:rPr lang="en-US" sz="2000" dirty="0" err="1">
                  <a:solidFill>
                    <a:srgbClr val="000000"/>
                  </a:solidFill>
                  <a:latin typeface="Arial"/>
                </a:rPr>
                <a:t>seuils</a:t>
              </a:r>
              <a:r>
                <a:rPr lang="en-US" sz="2000" dirty="0">
                  <a:solidFill>
                    <a:srgbClr val="000000"/>
                  </a:solidFill>
                  <a:latin typeface="Arial"/>
                </a:rPr>
                <a:t> </a:t>
              </a:r>
              <a:r>
                <a:rPr lang="en-US" sz="2000" dirty="0" err="1">
                  <a:solidFill>
                    <a:srgbClr val="000000"/>
                  </a:solidFill>
                  <a:latin typeface="Arial"/>
                </a:rPr>
                <a:t>en</a:t>
              </a:r>
              <a:r>
                <a:rPr lang="en-US" sz="2000" dirty="0">
                  <a:solidFill>
                    <a:srgbClr val="000000"/>
                  </a:solidFill>
                  <a:latin typeface="Arial"/>
                </a:rPr>
                <a:t> </a:t>
              </a:r>
              <a:r>
                <a:rPr lang="en-US" sz="2000" dirty="0" err="1">
                  <a:solidFill>
                    <a:srgbClr val="000000"/>
                  </a:solidFill>
                  <a:latin typeface="Arial"/>
                </a:rPr>
                <a:t>pierres</a:t>
              </a:r>
              <a:r>
                <a:rPr lang="en-US" sz="2000" dirty="0">
                  <a:solidFill>
                    <a:srgbClr val="000000"/>
                  </a:solidFill>
                  <a:latin typeface="Arial"/>
                </a:rPr>
                <a:t> </a:t>
              </a:r>
              <a:r>
                <a:rPr lang="en-US" sz="2000" dirty="0" err="1">
                  <a:solidFill>
                    <a:srgbClr val="000000"/>
                  </a:solidFill>
                  <a:latin typeface="Arial"/>
                </a:rPr>
                <a:t>sèches</a:t>
              </a:r>
              <a:r>
                <a:rPr lang="en-US" sz="2000" dirty="0">
                  <a:solidFill>
                    <a:srgbClr val="000000"/>
                  </a:solidFill>
                  <a:latin typeface="Arial"/>
                </a:rPr>
                <a:t> mis </a:t>
              </a:r>
              <a:r>
                <a:rPr lang="en-US" sz="2000" dirty="0" err="1">
                  <a:solidFill>
                    <a:srgbClr val="000000"/>
                  </a:solidFill>
                  <a:latin typeface="Arial"/>
                </a:rPr>
                <a:t>en</a:t>
              </a:r>
              <a:r>
                <a:rPr lang="en-US" sz="2000" dirty="0">
                  <a:solidFill>
                    <a:srgbClr val="000000"/>
                  </a:solidFill>
                  <a:latin typeface="Arial"/>
                </a:rPr>
                <a:t> place </a:t>
              </a:r>
              <a:r>
                <a:rPr lang="en-US" sz="2000" dirty="0" err="1">
                  <a:solidFill>
                    <a:srgbClr val="000000"/>
                  </a:solidFill>
                  <a:latin typeface="Arial"/>
                </a:rPr>
                <a:t>n’étaient</a:t>
              </a:r>
              <a:r>
                <a:rPr lang="en-US" sz="2000" dirty="0">
                  <a:solidFill>
                    <a:srgbClr val="000000"/>
                  </a:solidFill>
                  <a:latin typeface="Arial"/>
                </a:rPr>
                <a:t> pas la bonne </a:t>
              </a:r>
              <a:r>
                <a:rPr lang="en-US" sz="2000" dirty="0" err="1">
                  <a:solidFill>
                    <a:srgbClr val="000000"/>
                  </a:solidFill>
                  <a:latin typeface="Arial"/>
                </a:rPr>
                <a:t>réponse</a:t>
              </a:r>
              <a:r>
                <a:rPr lang="en-US" sz="2000" dirty="0">
                  <a:solidFill>
                    <a:srgbClr val="000000"/>
                  </a:solidFill>
                  <a:latin typeface="Arial"/>
                </a:rPr>
                <a:t> sur un plan technique : </a:t>
              </a:r>
              <a:r>
                <a:rPr lang="en-US" sz="2000" dirty="0" err="1">
                  <a:solidFill>
                    <a:srgbClr val="000000"/>
                  </a:solidFill>
                  <a:latin typeface="Arial"/>
                </a:rPr>
                <a:t>ils</a:t>
              </a:r>
              <a:r>
                <a:rPr lang="en-US" sz="2000" dirty="0">
                  <a:solidFill>
                    <a:srgbClr val="000000"/>
                  </a:solidFill>
                  <a:latin typeface="Arial"/>
                </a:rPr>
                <a:t> </a:t>
              </a:r>
              <a:r>
                <a:rPr lang="en-US" sz="2000" dirty="0" err="1">
                  <a:solidFill>
                    <a:srgbClr val="000000"/>
                  </a:solidFill>
                  <a:latin typeface="Arial"/>
                </a:rPr>
                <a:t>sont</a:t>
              </a:r>
              <a:r>
                <a:rPr lang="en-US" sz="2000" dirty="0">
                  <a:solidFill>
                    <a:srgbClr val="000000"/>
                  </a:solidFill>
                  <a:latin typeface="Arial"/>
                </a:rPr>
                <a:t> </a:t>
              </a:r>
              <a:r>
                <a:rPr lang="en-US" sz="2000" dirty="0" err="1">
                  <a:solidFill>
                    <a:srgbClr val="000000"/>
                  </a:solidFill>
                  <a:latin typeface="Arial"/>
                </a:rPr>
                <a:t>affouillés</a:t>
              </a:r>
              <a:r>
                <a:rPr lang="en-US" sz="2000" dirty="0">
                  <a:solidFill>
                    <a:srgbClr val="000000"/>
                  </a:solidFill>
                  <a:latin typeface="Arial"/>
                </a:rPr>
                <a:t> et les </a:t>
              </a:r>
              <a:r>
                <a:rPr lang="en-US" sz="2000" dirty="0" err="1">
                  <a:solidFill>
                    <a:srgbClr val="000000"/>
                  </a:solidFill>
                  <a:latin typeface="Arial"/>
                </a:rPr>
                <a:t>pierres</a:t>
              </a:r>
              <a:r>
                <a:rPr lang="en-US" sz="2000" dirty="0">
                  <a:solidFill>
                    <a:srgbClr val="000000"/>
                  </a:solidFill>
                  <a:latin typeface="Arial"/>
                </a:rPr>
                <a:t> </a:t>
              </a:r>
              <a:r>
                <a:rPr lang="en-US" sz="2000" dirty="0" err="1">
                  <a:solidFill>
                    <a:srgbClr val="000000"/>
                  </a:solidFill>
                  <a:latin typeface="Arial"/>
                </a:rPr>
                <a:t>sont</a:t>
              </a:r>
              <a:r>
                <a:rPr lang="en-US" sz="2000" dirty="0">
                  <a:solidFill>
                    <a:srgbClr val="000000"/>
                  </a:solidFill>
                  <a:latin typeface="Arial"/>
                </a:rPr>
                <a:t> trop petites pour </a:t>
              </a:r>
              <a:r>
                <a:rPr lang="en-US" sz="2000" dirty="0" err="1">
                  <a:solidFill>
                    <a:srgbClr val="000000"/>
                  </a:solidFill>
                  <a:latin typeface="Arial"/>
                </a:rPr>
                <a:t>résister</a:t>
              </a:r>
              <a:r>
                <a:rPr lang="en-US" sz="2000" dirty="0">
                  <a:solidFill>
                    <a:srgbClr val="000000"/>
                  </a:solidFill>
                  <a:latin typeface="Arial"/>
                </a:rPr>
                <a:t> à un </a:t>
              </a:r>
              <a:r>
                <a:rPr lang="en-US" sz="2000" dirty="0" err="1">
                  <a:solidFill>
                    <a:srgbClr val="000000"/>
                  </a:solidFill>
                  <a:latin typeface="Arial"/>
                </a:rPr>
                <a:t>entrainement</a:t>
              </a:r>
              <a:r>
                <a:rPr lang="en-US" sz="2000" dirty="0">
                  <a:solidFill>
                    <a:srgbClr val="000000"/>
                  </a:solidFill>
                  <a:latin typeface="Arial"/>
                </a:rPr>
                <a:t> par les </a:t>
              </a:r>
              <a:r>
                <a:rPr lang="en-US" sz="2000" dirty="0" err="1">
                  <a:solidFill>
                    <a:srgbClr val="000000"/>
                  </a:solidFill>
                  <a:latin typeface="Arial"/>
                </a:rPr>
                <a:t>crues</a:t>
              </a:r>
              <a:r>
                <a:rPr lang="en-US" sz="2000" dirty="0">
                  <a:solidFill>
                    <a:srgbClr val="000000"/>
                  </a:solidFill>
                  <a:latin typeface="Arial"/>
                </a:rPr>
                <a:t>.</a:t>
              </a:r>
            </a:p>
            <a:p>
              <a:pPr marL="0" lvl="0" indent="0" algn="l">
                <a:lnSpc>
                  <a:spcPts val="2524"/>
                </a:lnSpc>
              </a:pPr>
              <a:endParaRPr lang="en-US" sz="2000" dirty="0">
                <a:solidFill>
                  <a:srgbClr val="000000"/>
                </a:solidFill>
                <a:latin typeface="Arial"/>
              </a:endParaRPr>
            </a:p>
            <a:p>
              <a:pPr marL="0" lvl="0" indent="0" algn="l">
                <a:lnSpc>
                  <a:spcPts val="2524"/>
                </a:lnSpc>
              </a:pPr>
              <a:r>
                <a:rPr lang="en-US" sz="2000" dirty="0">
                  <a:solidFill>
                    <a:srgbClr val="000000"/>
                  </a:solidFill>
                  <a:latin typeface="Arial"/>
                </a:rPr>
                <a:t>Des </a:t>
              </a:r>
              <a:r>
                <a:rPr lang="en-US" sz="2000" dirty="0" err="1">
                  <a:solidFill>
                    <a:srgbClr val="000000"/>
                  </a:solidFill>
                  <a:latin typeface="Arial"/>
                </a:rPr>
                <a:t>seuils</a:t>
              </a:r>
              <a:r>
                <a:rPr lang="en-US" sz="2000" dirty="0">
                  <a:solidFill>
                    <a:srgbClr val="000000"/>
                  </a:solidFill>
                  <a:latin typeface="Arial"/>
                </a:rPr>
                <a:t> </a:t>
              </a:r>
              <a:r>
                <a:rPr lang="en-US" sz="2000" dirty="0" err="1">
                  <a:solidFill>
                    <a:srgbClr val="000000"/>
                  </a:solidFill>
                  <a:latin typeface="Arial"/>
                </a:rPr>
                <a:t>biologiques</a:t>
              </a:r>
              <a:r>
                <a:rPr lang="en-US" sz="2000" dirty="0">
                  <a:solidFill>
                    <a:srgbClr val="000000"/>
                  </a:solidFill>
                  <a:latin typeface="Arial"/>
                </a:rPr>
                <a:t> </a:t>
              </a:r>
              <a:r>
                <a:rPr lang="en-US" sz="2000" dirty="0" err="1">
                  <a:solidFill>
                    <a:srgbClr val="000000"/>
                  </a:solidFill>
                  <a:latin typeface="Arial"/>
                </a:rPr>
                <a:t>auraient</a:t>
              </a:r>
              <a:r>
                <a:rPr lang="en-US" sz="2000" dirty="0">
                  <a:solidFill>
                    <a:srgbClr val="000000"/>
                  </a:solidFill>
                  <a:latin typeface="Arial"/>
                </a:rPr>
                <a:t> </a:t>
              </a:r>
              <a:r>
                <a:rPr lang="en-US" sz="2000" dirty="0" err="1">
                  <a:solidFill>
                    <a:srgbClr val="000000"/>
                  </a:solidFill>
                  <a:latin typeface="Arial"/>
                </a:rPr>
                <a:t>probablement</a:t>
              </a:r>
              <a:r>
                <a:rPr lang="en-US" sz="2000" dirty="0">
                  <a:solidFill>
                    <a:srgbClr val="000000"/>
                  </a:solidFill>
                  <a:latin typeface="Arial"/>
                </a:rPr>
                <a:t> </a:t>
              </a:r>
              <a:r>
                <a:rPr lang="en-US" sz="2000" dirty="0" err="1">
                  <a:solidFill>
                    <a:srgbClr val="000000"/>
                  </a:solidFill>
                  <a:latin typeface="Arial"/>
                </a:rPr>
                <a:t>été</a:t>
              </a:r>
              <a:r>
                <a:rPr lang="en-US" sz="2000" dirty="0">
                  <a:solidFill>
                    <a:srgbClr val="000000"/>
                  </a:solidFill>
                  <a:latin typeface="Arial"/>
                </a:rPr>
                <a:t> plus </a:t>
              </a:r>
              <a:r>
                <a:rPr lang="en-US" sz="2000" dirty="0" err="1">
                  <a:solidFill>
                    <a:srgbClr val="000000"/>
                  </a:solidFill>
                  <a:latin typeface="Arial"/>
                </a:rPr>
                <a:t>efficaces</a:t>
              </a:r>
              <a:r>
                <a:rPr lang="en-US" sz="2000" dirty="0">
                  <a:solidFill>
                    <a:srgbClr val="000000"/>
                  </a:solidFill>
                  <a:latin typeface="Arial"/>
                </a:rPr>
                <a:t>. </a:t>
              </a:r>
              <a:r>
                <a:rPr lang="en-US" sz="2000" dirty="0" err="1">
                  <a:solidFill>
                    <a:srgbClr val="000000"/>
                  </a:solidFill>
                  <a:latin typeface="Arial"/>
                </a:rPr>
                <a:t>Ils</a:t>
              </a:r>
              <a:r>
                <a:rPr lang="en-US" sz="2000" dirty="0">
                  <a:solidFill>
                    <a:srgbClr val="000000"/>
                  </a:solidFill>
                  <a:latin typeface="Arial"/>
                </a:rPr>
                <a:t> </a:t>
              </a:r>
              <a:r>
                <a:rPr lang="en-US" sz="2000" dirty="0" err="1">
                  <a:solidFill>
                    <a:srgbClr val="000000"/>
                  </a:solidFill>
                  <a:latin typeface="Arial"/>
                </a:rPr>
                <a:t>auraient</a:t>
              </a:r>
              <a:r>
                <a:rPr lang="en-US" sz="2000" dirty="0">
                  <a:solidFill>
                    <a:srgbClr val="000000"/>
                  </a:solidFill>
                  <a:latin typeface="Arial"/>
                </a:rPr>
                <a:t> </a:t>
              </a:r>
              <a:r>
                <a:rPr lang="en-US" sz="2000" dirty="0" err="1">
                  <a:solidFill>
                    <a:srgbClr val="000000"/>
                  </a:solidFill>
                  <a:latin typeface="Arial"/>
                </a:rPr>
                <a:t>pu</a:t>
              </a:r>
              <a:r>
                <a:rPr lang="en-US" sz="2000" dirty="0">
                  <a:solidFill>
                    <a:srgbClr val="000000"/>
                  </a:solidFill>
                  <a:latin typeface="Arial"/>
                </a:rPr>
                <a:t> </a:t>
              </a:r>
              <a:r>
                <a:rPr lang="en-US" sz="2000" dirty="0" err="1">
                  <a:solidFill>
                    <a:srgbClr val="000000"/>
                  </a:solidFill>
                  <a:latin typeface="Arial"/>
                </a:rPr>
                <a:t>s’appuyer</a:t>
              </a:r>
              <a:r>
                <a:rPr lang="en-US" sz="2000" dirty="0">
                  <a:solidFill>
                    <a:srgbClr val="000000"/>
                  </a:solidFill>
                  <a:latin typeface="Arial"/>
                </a:rPr>
                <a:t> sur les </a:t>
              </a:r>
              <a:r>
                <a:rPr lang="en-US" sz="2000" dirty="0" err="1">
                  <a:solidFill>
                    <a:srgbClr val="000000"/>
                  </a:solidFill>
                  <a:latin typeface="Arial"/>
                </a:rPr>
                <a:t>arbres</a:t>
              </a:r>
              <a:r>
                <a:rPr lang="en-US" sz="2000" dirty="0">
                  <a:solidFill>
                    <a:srgbClr val="000000"/>
                  </a:solidFill>
                  <a:latin typeface="Arial"/>
                </a:rPr>
                <a:t> déjà </a:t>
              </a:r>
              <a:r>
                <a:rPr lang="en-US" sz="2000" dirty="0" err="1">
                  <a:solidFill>
                    <a:srgbClr val="000000"/>
                  </a:solidFill>
                  <a:latin typeface="Arial"/>
                </a:rPr>
                <a:t>présents</a:t>
              </a:r>
              <a:r>
                <a:rPr lang="en-US" sz="2000" dirty="0">
                  <a:solidFill>
                    <a:srgbClr val="000000"/>
                  </a:solidFill>
                  <a:latin typeface="Arial"/>
                </a:rPr>
                <a:t> sur les </a:t>
              </a:r>
              <a:r>
                <a:rPr lang="en-US" sz="2000" dirty="0" err="1">
                  <a:solidFill>
                    <a:srgbClr val="000000"/>
                  </a:solidFill>
                  <a:latin typeface="Arial"/>
                </a:rPr>
                <a:t>berges</a:t>
              </a:r>
              <a:r>
                <a:rPr lang="en-US" sz="2000" dirty="0">
                  <a:solidFill>
                    <a:srgbClr val="000000"/>
                  </a:solidFill>
                  <a:latin typeface="Arial"/>
                </a:rPr>
                <a:t> de la ravine. Le </a:t>
              </a:r>
              <a:r>
                <a:rPr lang="en-US" sz="2000" dirty="0" err="1">
                  <a:solidFill>
                    <a:srgbClr val="000000"/>
                  </a:solidFill>
                  <a:latin typeface="Arial"/>
                </a:rPr>
                <a:t>projet</a:t>
              </a:r>
              <a:r>
                <a:rPr lang="en-US" sz="2000" dirty="0">
                  <a:solidFill>
                    <a:srgbClr val="000000"/>
                  </a:solidFill>
                  <a:latin typeface="Arial"/>
                </a:rPr>
                <a:t>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pu</a:t>
              </a:r>
              <a:r>
                <a:rPr lang="en-US" sz="2000" dirty="0">
                  <a:solidFill>
                    <a:srgbClr val="000000"/>
                  </a:solidFill>
                  <a:latin typeface="Arial"/>
                </a:rPr>
                <a:t> </a:t>
              </a:r>
              <a:r>
                <a:rPr lang="en-US" sz="2000" dirty="0" err="1">
                  <a:solidFill>
                    <a:srgbClr val="000000"/>
                  </a:solidFill>
                  <a:latin typeface="Arial"/>
                </a:rPr>
                <a:t>utiliser</a:t>
              </a:r>
              <a:r>
                <a:rPr lang="en-US" sz="2000" dirty="0">
                  <a:solidFill>
                    <a:srgbClr val="000000"/>
                  </a:solidFill>
                  <a:latin typeface="Arial"/>
                </a:rPr>
                <a:t> des </a:t>
              </a:r>
              <a:r>
                <a:rPr lang="en-US" sz="2000" dirty="0" err="1">
                  <a:solidFill>
                    <a:srgbClr val="000000"/>
                  </a:solidFill>
                  <a:latin typeface="Arial"/>
                </a:rPr>
                <a:t>espèces</a:t>
              </a:r>
              <a:r>
                <a:rPr lang="en-US" sz="2000" dirty="0">
                  <a:solidFill>
                    <a:srgbClr val="000000"/>
                  </a:solidFill>
                  <a:latin typeface="Arial"/>
                </a:rPr>
                <a:t> </a:t>
              </a:r>
              <a:r>
                <a:rPr lang="en-US" sz="2000" dirty="0" err="1">
                  <a:solidFill>
                    <a:srgbClr val="000000"/>
                  </a:solidFill>
                  <a:latin typeface="Arial"/>
                </a:rPr>
                <a:t>envahissantes</a:t>
              </a:r>
              <a:r>
                <a:rPr lang="en-US" sz="2000" dirty="0">
                  <a:solidFill>
                    <a:srgbClr val="000000"/>
                  </a:solidFill>
                  <a:latin typeface="Arial"/>
                </a:rPr>
                <a:t>, car </a:t>
              </a:r>
              <a:r>
                <a:rPr lang="en-US" sz="2000" dirty="0" err="1">
                  <a:solidFill>
                    <a:srgbClr val="000000"/>
                  </a:solidFill>
                  <a:latin typeface="Arial"/>
                </a:rPr>
                <a:t>l’intérêt</a:t>
              </a:r>
              <a:r>
                <a:rPr lang="en-US" sz="2000" dirty="0">
                  <a:solidFill>
                    <a:srgbClr val="000000"/>
                  </a:solidFill>
                  <a:latin typeface="Arial"/>
                </a:rPr>
                <a:t> </a:t>
              </a:r>
              <a:r>
                <a:rPr lang="en-US" sz="2000" dirty="0" err="1">
                  <a:solidFill>
                    <a:srgbClr val="000000"/>
                  </a:solidFill>
                  <a:latin typeface="Arial"/>
                </a:rPr>
                <a:t>agricole</a:t>
              </a:r>
              <a:r>
                <a:rPr lang="en-US" sz="2000" dirty="0">
                  <a:solidFill>
                    <a:srgbClr val="000000"/>
                  </a:solidFill>
                  <a:latin typeface="Arial"/>
                </a:rPr>
                <a:t> </a:t>
              </a:r>
              <a:r>
                <a:rPr lang="en-US" sz="2000" dirty="0" err="1">
                  <a:solidFill>
                    <a:srgbClr val="000000"/>
                  </a:solidFill>
                  <a:latin typeface="Arial"/>
                </a:rPr>
                <a:t>d’une</a:t>
              </a:r>
              <a:r>
                <a:rPr lang="en-US" sz="2000" dirty="0">
                  <a:solidFill>
                    <a:srgbClr val="000000"/>
                  </a:solidFill>
                  <a:latin typeface="Arial"/>
                </a:rPr>
                <a:t> mise </a:t>
              </a:r>
              <a:r>
                <a:rPr lang="en-US" sz="2000" dirty="0" err="1">
                  <a:solidFill>
                    <a:srgbClr val="000000"/>
                  </a:solidFill>
                  <a:latin typeface="Arial"/>
                </a:rPr>
                <a:t>en</a:t>
              </a:r>
              <a:r>
                <a:rPr lang="en-US" sz="2000" dirty="0">
                  <a:solidFill>
                    <a:srgbClr val="000000"/>
                  </a:solidFill>
                  <a:latin typeface="Arial"/>
                </a:rPr>
                <a:t> </a:t>
              </a:r>
              <a:r>
                <a:rPr lang="en-US" sz="2000" dirty="0" err="1">
                  <a:solidFill>
                    <a:srgbClr val="000000"/>
                  </a:solidFill>
                  <a:latin typeface="Arial"/>
                </a:rPr>
                <a:t>valeur</a:t>
              </a:r>
              <a:r>
                <a:rPr lang="en-US" sz="2000" dirty="0">
                  <a:solidFill>
                    <a:srgbClr val="000000"/>
                  </a:solidFill>
                  <a:latin typeface="Arial"/>
                </a:rPr>
                <a:t> de </a:t>
              </a:r>
              <a:r>
                <a:rPr lang="en-US" sz="2000" dirty="0" err="1">
                  <a:solidFill>
                    <a:srgbClr val="000000"/>
                  </a:solidFill>
                  <a:latin typeface="Arial"/>
                </a:rPr>
                <a:t>ce</a:t>
              </a:r>
              <a:r>
                <a:rPr lang="en-US" sz="2000" dirty="0">
                  <a:solidFill>
                    <a:srgbClr val="000000"/>
                  </a:solidFill>
                  <a:latin typeface="Arial"/>
                </a:rPr>
                <a:t> fond frais est </a:t>
              </a:r>
              <a:r>
                <a:rPr lang="en-US" sz="2000" dirty="0" err="1">
                  <a:solidFill>
                    <a:srgbClr val="000000"/>
                  </a:solidFill>
                  <a:latin typeface="Arial"/>
                </a:rPr>
                <a:t>faible</a:t>
              </a:r>
              <a:r>
                <a:rPr lang="en-US" sz="2000" dirty="0">
                  <a:solidFill>
                    <a:srgbClr val="000000"/>
                  </a:solidFill>
                  <a:latin typeface="Arial"/>
                </a:rPr>
                <a:t>, par </a:t>
              </a:r>
              <a:r>
                <a:rPr lang="en-US" sz="2000" dirty="0" err="1">
                  <a:solidFill>
                    <a:srgbClr val="000000"/>
                  </a:solidFill>
                  <a:latin typeface="Arial"/>
                </a:rPr>
                <a:t>exemple</a:t>
              </a:r>
              <a:r>
                <a:rPr lang="en-US" sz="2000" dirty="0">
                  <a:solidFill>
                    <a:srgbClr val="000000"/>
                  </a:solidFill>
                  <a:latin typeface="Arial"/>
                </a:rPr>
                <a:t> </a:t>
              </a:r>
              <a:r>
                <a:rPr lang="en-US" sz="2000" dirty="0" err="1">
                  <a:solidFill>
                    <a:srgbClr val="000000"/>
                  </a:solidFill>
                  <a:latin typeface="Arial"/>
                </a:rPr>
                <a:t>l’herbe</a:t>
              </a:r>
              <a:r>
                <a:rPr lang="en-US" sz="2000" dirty="0">
                  <a:solidFill>
                    <a:srgbClr val="000000"/>
                  </a:solidFill>
                  <a:latin typeface="Arial"/>
                </a:rPr>
                <a:t> </a:t>
              </a:r>
              <a:r>
                <a:rPr lang="en-US" sz="2000" dirty="0" err="1">
                  <a:solidFill>
                    <a:srgbClr val="000000"/>
                  </a:solidFill>
                  <a:latin typeface="Arial"/>
                </a:rPr>
                <a:t>éléphant</a:t>
              </a:r>
              <a:r>
                <a:rPr lang="en-US" sz="2000" dirty="0">
                  <a:solidFill>
                    <a:srgbClr val="000000"/>
                  </a:solidFill>
                  <a:latin typeface="Arial"/>
                </a:rPr>
                <a:t>, le </a:t>
              </a:r>
              <a:r>
                <a:rPr lang="en-US" sz="2000" dirty="0" err="1">
                  <a:solidFill>
                    <a:srgbClr val="000000"/>
                  </a:solidFill>
                  <a:latin typeface="Arial"/>
                </a:rPr>
                <a:t>roseau</a:t>
              </a:r>
              <a:r>
                <a:rPr lang="en-US" sz="2000" dirty="0">
                  <a:solidFill>
                    <a:srgbClr val="000000"/>
                  </a:solidFill>
                  <a:latin typeface="Arial"/>
                </a:rPr>
                <a:t> (déjà present), le </a:t>
              </a:r>
              <a:r>
                <a:rPr lang="en-US" sz="2000" dirty="0" err="1">
                  <a:solidFill>
                    <a:srgbClr val="000000"/>
                  </a:solidFill>
                  <a:latin typeface="Arial"/>
                </a:rPr>
                <a:t>bambou</a:t>
              </a:r>
              <a:r>
                <a:rPr lang="en-US" sz="2000" dirty="0">
                  <a:solidFill>
                    <a:srgbClr val="000000"/>
                  </a:solidFill>
                  <a:latin typeface="Arial"/>
                </a:rPr>
                <a:t> (</a:t>
              </a:r>
              <a:r>
                <a:rPr lang="en-US" sz="2000" dirty="0" err="1">
                  <a:solidFill>
                    <a:srgbClr val="000000"/>
                  </a:solidFill>
                  <a:latin typeface="Arial"/>
                </a:rPr>
                <a:t>présent</a:t>
              </a:r>
              <a:r>
                <a:rPr lang="en-US" sz="2000" dirty="0">
                  <a:solidFill>
                    <a:srgbClr val="000000"/>
                  </a:solidFill>
                  <a:latin typeface="Arial"/>
                </a:rPr>
                <a:t> un peu plus bas). </a:t>
              </a:r>
              <a:r>
                <a:rPr lang="en-US" sz="2000" dirty="0" err="1">
                  <a:solidFill>
                    <a:srgbClr val="000000"/>
                  </a:solidFill>
                  <a:latin typeface="Arial"/>
                </a:rPr>
                <a:t>Cependant</a:t>
              </a:r>
              <a:r>
                <a:rPr lang="en-US" sz="2000" dirty="0">
                  <a:solidFill>
                    <a:srgbClr val="000000"/>
                  </a:solidFill>
                  <a:latin typeface="Arial"/>
                </a:rPr>
                <a:t>, </a:t>
              </a:r>
              <a:r>
                <a:rPr lang="en-US" sz="2000" dirty="0" err="1">
                  <a:solidFill>
                    <a:srgbClr val="000000"/>
                  </a:solidFill>
                  <a:latin typeface="Arial"/>
                </a:rPr>
                <a:t>ici</a:t>
              </a:r>
              <a:r>
                <a:rPr lang="en-US" sz="2000" dirty="0">
                  <a:solidFill>
                    <a:srgbClr val="000000"/>
                  </a:solidFill>
                  <a:latin typeface="Arial"/>
                </a:rPr>
                <a:t> </a:t>
              </a:r>
              <a:r>
                <a:rPr lang="en-US" sz="2000" dirty="0" err="1">
                  <a:solidFill>
                    <a:srgbClr val="000000"/>
                  </a:solidFill>
                  <a:latin typeface="Arial"/>
                </a:rPr>
                <a:t>aussi</a:t>
              </a:r>
              <a:r>
                <a:rPr lang="en-US" sz="2000" dirty="0">
                  <a:solidFill>
                    <a:srgbClr val="000000"/>
                  </a:solidFill>
                  <a:latin typeface="Arial"/>
                </a:rPr>
                <a:t> la mise </a:t>
              </a:r>
              <a:r>
                <a:rPr lang="en-US" sz="2000" dirty="0" err="1">
                  <a:solidFill>
                    <a:srgbClr val="000000"/>
                  </a:solidFill>
                  <a:latin typeface="Arial"/>
                </a:rPr>
                <a:t>en</a:t>
              </a:r>
              <a:r>
                <a:rPr lang="en-US" sz="2000" dirty="0">
                  <a:solidFill>
                    <a:srgbClr val="000000"/>
                  </a:solidFill>
                  <a:latin typeface="Arial"/>
                </a:rPr>
                <a:t> oeuvre de </a:t>
              </a:r>
              <a:r>
                <a:rPr lang="en-US" sz="2000" dirty="0" err="1">
                  <a:solidFill>
                    <a:srgbClr val="000000"/>
                  </a:solidFill>
                  <a:latin typeface="Arial"/>
                </a:rPr>
                <a:t>cette</a:t>
              </a:r>
              <a:r>
                <a:rPr lang="en-US" sz="2000" dirty="0">
                  <a:solidFill>
                    <a:srgbClr val="000000"/>
                  </a:solidFill>
                  <a:latin typeface="Arial"/>
                </a:rPr>
                <a:t> alternative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nécessité</a:t>
              </a:r>
              <a:r>
                <a:rPr lang="en-US" sz="2000" dirty="0">
                  <a:solidFill>
                    <a:srgbClr val="000000"/>
                  </a:solidFill>
                  <a:latin typeface="Arial"/>
                </a:rPr>
                <a:t> des </a:t>
              </a:r>
              <a:r>
                <a:rPr lang="en-US" sz="2000" dirty="0" err="1">
                  <a:solidFill>
                    <a:srgbClr val="000000"/>
                  </a:solidFill>
                  <a:latin typeface="Arial"/>
                </a:rPr>
                <a:t>paraticiens</a:t>
              </a:r>
              <a:r>
                <a:rPr lang="en-US" sz="2000" dirty="0">
                  <a:solidFill>
                    <a:srgbClr val="000000"/>
                  </a:solidFill>
                  <a:latin typeface="Arial"/>
                </a:rPr>
                <a:t> </a:t>
              </a:r>
              <a:r>
                <a:rPr lang="en-US" sz="2000" dirty="0" err="1">
                  <a:solidFill>
                    <a:srgbClr val="000000"/>
                  </a:solidFill>
                  <a:latin typeface="Arial"/>
                </a:rPr>
                <a:t>ayant</a:t>
              </a:r>
              <a:r>
                <a:rPr lang="en-US" sz="2000" dirty="0">
                  <a:solidFill>
                    <a:srgbClr val="000000"/>
                  </a:solidFill>
                  <a:latin typeface="Arial"/>
                </a:rPr>
                <a:t> </a:t>
              </a:r>
              <a:r>
                <a:rPr lang="en-US" sz="2000" dirty="0" err="1">
                  <a:solidFill>
                    <a:srgbClr val="000000"/>
                  </a:solidFill>
                  <a:latin typeface="Arial"/>
                </a:rPr>
                <a:t>appris</a:t>
              </a:r>
              <a:r>
                <a:rPr lang="en-US" sz="2000" dirty="0">
                  <a:solidFill>
                    <a:srgbClr val="000000"/>
                  </a:solidFill>
                  <a:latin typeface="Arial"/>
                </a:rPr>
                <a:t> à lire le terrain et </a:t>
              </a:r>
              <a:r>
                <a:rPr lang="en-US" sz="2000" dirty="0" err="1">
                  <a:solidFill>
                    <a:srgbClr val="000000"/>
                  </a:solidFill>
                  <a:latin typeface="Arial"/>
                </a:rPr>
                <a:t>sachant</a:t>
              </a:r>
              <a:r>
                <a:rPr lang="en-US" sz="2000" dirty="0">
                  <a:solidFill>
                    <a:srgbClr val="000000"/>
                  </a:solidFill>
                  <a:latin typeface="Arial"/>
                </a:rPr>
                <a:t> “</a:t>
              </a:r>
              <a:r>
                <a:rPr lang="en-US" sz="2000" dirty="0" err="1">
                  <a:solidFill>
                    <a:srgbClr val="000000"/>
                  </a:solidFill>
                  <a:latin typeface="Arial"/>
                </a:rPr>
                <a:t>jardiner</a:t>
              </a:r>
              <a:r>
                <a:rPr lang="en-US" sz="2000" dirty="0">
                  <a:solidFill>
                    <a:srgbClr val="000000"/>
                  </a:solidFill>
                  <a:latin typeface="Arial"/>
                </a:rPr>
                <a:t>” et </a:t>
              </a:r>
              <a:r>
                <a:rPr lang="en-US" sz="2000" dirty="0" err="1">
                  <a:solidFill>
                    <a:srgbClr val="000000"/>
                  </a:solidFill>
                  <a:latin typeface="Arial"/>
                </a:rPr>
                <a:t>elle</a:t>
              </a:r>
              <a:r>
                <a:rPr lang="en-US" sz="2000" dirty="0">
                  <a:solidFill>
                    <a:srgbClr val="000000"/>
                  </a:solidFill>
                  <a:latin typeface="Arial"/>
                </a:rPr>
                <a:t> </a:t>
              </a:r>
              <a:r>
                <a:rPr lang="en-US" sz="2000" dirty="0" err="1">
                  <a:solidFill>
                    <a:srgbClr val="000000"/>
                  </a:solidFill>
                  <a:latin typeface="Arial"/>
                </a:rPr>
                <a:t>aurait</a:t>
              </a:r>
              <a:r>
                <a:rPr lang="en-US" sz="2000" dirty="0">
                  <a:solidFill>
                    <a:srgbClr val="000000"/>
                  </a:solidFill>
                  <a:latin typeface="Arial"/>
                </a:rPr>
                <a:t> </a:t>
              </a:r>
              <a:r>
                <a:rPr lang="en-US" sz="2000" dirty="0" err="1">
                  <a:solidFill>
                    <a:srgbClr val="000000"/>
                  </a:solidFill>
                  <a:latin typeface="Arial"/>
                </a:rPr>
                <a:t>aussi</a:t>
              </a:r>
              <a:r>
                <a:rPr lang="en-US" sz="2000" dirty="0">
                  <a:solidFill>
                    <a:srgbClr val="000000"/>
                  </a:solidFill>
                  <a:latin typeface="Arial"/>
                </a:rPr>
                <a:t> </a:t>
              </a:r>
              <a:r>
                <a:rPr lang="en-US" sz="2000" dirty="0" err="1">
                  <a:solidFill>
                    <a:srgbClr val="000000"/>
                  </a:solidFill>
                  <a:latin typeface="Arial"/>
                </a:rPr>
                <a:t>demandé</a:t>
              </a:r>
              <a:r>
                <a:rPr lang="en-US" sz="2000" dirty="0">
                  <a:solidFill>
                    <a:srgbClr val="000000"/>
                  </a:solidFill>
                  <a:latin typeface="Arial"/>
                </a:rPr>
                <a:t> </a:t>
              </a:r>
              <a:r>
                <a:rPr lang="en-US" sz="2000" dirty="0" err="1">
                  <a:solidFill>
                    <a:srgbClr val="000000"/>
                  </a:solidFill>
                  <a:latin typeface="Arial"/>
                </a:rPr>
                <a:t>que</a:t>
              </a:r>
              <a:r>
                <a:rPr lang="en-US" sz="2000" dirty="0">
                  <a:solidFill>
                    <a:srgbClr val="000000"/>
                  </a:solidFill>
                  <a:latin typeface="Arial"/>
                </a:rPr>
                <a:t> </a:t>
              </a:r>
              <a:r>
                <a:rPr lang="en-US" sz="2000" dirty="0" err="1">
                  <a:solidFill>
                    <a:srgbClr val="000000"/>
                  </a:solidFill>
                  <a:latin typeface="Arial"/>
                </a:rPr>
                <a:t>l’organisation</a:t>
              </a:r>
              <a:r>
                <a:rPr lang="en-US" sz="2000" dirty="0">
                  <a:solidFill>
                    <a:srgbClr val="000000"/>
                  </a:solidFill>
                  <a:latin typeface="Arial"/>
                </a:rPr>
                <a:t> des </a:t>
              </a:r>
              <a:r>
                <a:rPr lang="en-US" sz="2000" dirty="0" err="1">
                  <a:solidFill>
                    <a:srgbClr val="000000"/>
                  </a:solidFill>
                  <a:latin typeface="Arial"/>
                </a:rPr>
                <a:t>projets</a:t>
              </a:r>
              <a:r>
                <a:rPr lang="en-US" sz="2000" dirty="0">
                  <a:solidFill>
                    <a:srgbClr val="000000"/>
                  </a:solidFill>
                  <a:latin typeface="Arial"/>
                </a:rPr>
                <a:t> </a:t>
              </a:r>
              <a:r>
                <a:rPr lang="en-US" sz="2000" dirty="0" err="1">
                  <a:solidFill>
                    <a:srgbClr val="000000"/>
                  </a:solidFill>
                  <a:latin typeface="Arial"/>
                </a:rPr>
                <a:t>soit</a:t>
              </a:r>
              <a:r>
                <a:rPr lang="en-US" sz="2000" dirty="0">
                  <a:solidFill>
                    <a:srgbClr val="000000"/>
                  </a:solidFill>
                  <a:latin typeface="Arial"/>
                </a:rPr>
                <a:t> </a:t>
              </a:r>
              <a:r>
                <a:rPr lang="en-US" sz="2000" dirty="0" err="1">
                  <a:solidFill>
                    <a:srgbClr val="000000"/>
                  </a:solidFill>
                  <a:latin typeface="Arial"/>
                </a:rPr>
                <a:t>repensée</a:t>
              </a:r>
              <a:r>
                <a:rPr lang="en-US" sz="2000" dirty="0">
                  <a:solidFill>
                    <a:srgbClr val="000000"/>
                  </a:solidFill>
                  <a:latin typeface="Arial"/>
                </a:rPr>
                <a:t>.</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7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00000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00000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00000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000000"/>
            </a:solidFill>
            <a:prstDash val="solid"/>
            <a:headEnd type="none" w="sm" len="sm"/>
            <a:tailEnd type="none" w="sm" len="sm"/>
          </a:ln>
        </p:spPr>
        <p:txBody>
          <a:bodyPr/>
          <a:lstStyle/>
          <a:p>
            <a:endParaRPr lang="fr-FR"/>
          </a:p>
        </p:txBody>
      </p:sp>
      <p:sp>
        <p:nvSpPr>
          <p:cNvPr id="6" name="TextBox 6"/>
          <p:cNvSpPr txBox="1"/>
          <p:nvPr/>
        </p:nvSpPr>
        <p:spPr>
          <a:xfrm>
            <a:off x="2115395" y="3033713"/>
            <a:ext cx="3696692" cy="4819650"/>
          </a:xfrm>
          <a:prstGeom prst="rect">
            <a:avLst/>
          </a:prstGeom>
        </p:spPr>
        <p:txBody>
          <a:bodyPr lIns="0" tIns="0" rIns="0" bIns="0" rtlCol="0" anchor="t">
            <a:spAutoFit/>
          </a:bodyPr>
          <a:lstStyle/>
          <a:p>
            <a:pPr marL="0" lvl="0" indent="0" algn="l">
              <a:lnSpc>
                <a:spcPts val="5393"/>
              </a:lnSpc>
            </a:pPr>
            <a:r>
              <a:rPr lang="en-US" sz="4494">
                <a:solidFill>
                  <a:srgbClr val="000000"/>
                </a:solidFill>
                <a:latin typeface="Arial"/>
              </a:rPr>
              <a:t>Les glissements de berges sont un effet d’une incision rapide de la ravine.</a:t>
            </a:r>
          </a:p>
        </p:txBody>
      </p:sp>
      <p:grpSp>
        <p:nvGrpSpPr>
          <p:cNvPr id="7" name="Group 7"/>
          <p:cNvGrpSpPr/>
          <p:nvPr/>
        </p:nvGrpSpPr>
        <p:grpSpPr>
          <a:xfrm>
            <a:off x="6679229" y="1022144"/>
            <a:ext cx="11608770" cy="7474156"/>
            <a:chOff x="0" y="0"/>
            <a:chExt cx="10433050" cy="6350000"/>
          </a:xfrm>
        </p:grpSpPr>
        <p:sp>
          <p:nvSpPr>
            <p:cNvPr id="8" name="Freeform 8" descr="DSCN267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b="-22573"/>
              </a:stretch>
            </a:blipFill>
          </p:spPr>
          <p:txBody>
            <a:bodyPr/>
            <a:lstStyle/>
            <a:p>
              <a:endParaRPr lang="fr-F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60"/>
          <p:cNvSpPr/>
          <p:nvPr/>
        </p:nvSpPr>
        <p:spPr>
          <a:xfrm>
            <a:off x="501077" y="0"/>
            <a:ext cx="12591437" cy="10287000"/>
          </a:xfrm>
          <a:custGeom>
            <a:avLst/>
            <a:gdLst/>
            <a:ahLst/>
            <a:cxnLst/>
            <a:rect l="l" t="t" r="r" b="b"/>
            <a:pathLst>
              <a:path w="12591437" h="10287000">
                <a:moveTo>
                  <a:pt x="0" y="0"/>
                </a:moveTo>
                <a:lnTo>
                  <a:pt x="12591437" y="0"/>
                </a:lnTo>
                <a:lnTo>
                  <a:pt x="12591437" y="10287000"/>
                </a:lnTo>
                <a:lnTo>
                  <a:pt x="0" y="10287000"/>
                </a:lnTo>
                <a:lnTo>
                  <a:pt x="0" y="0"/>
                </a:lnTo>
                <a:close/>
              </a:path>
            </a:pathLst>
          </a:custGeom>
          <a:blipFill>
            <a:blip r:embed="rId2"/>
            <a:stretch>
              <a:fillRect l="-4345" r="-5164"/>
            </a:stretch>
          </a:blipFill>
        </p:spPr>
        <p:txBody>
          <a:bodyPr/>
          <a:lstStyle/>
          <a:p>
            <a:endParaRPr lang="fr-FR"/>
          </a:p>
        </p:txBody>
      </p:sp>
      <p:sp>
        <p:nvSpPr>
          <p:cNvPr id="3" name="TextBox 3"/>
          <p:cNvSpPr txBox="1"/>
          <p:nvPr/>
        </p:nvSpPr>
        <p:spPr>
          <a:xfrm>
            <a:off x="13811539" y="3655378"/>
            <a:ext cx="3447761" cy="285242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0000"/>
                </a:solidFill>
                <a:latin typeface="Arial"/>
              </a:rPr>
              <a:t>Les glissements de berges résultent de l’incision rapide de la ravine.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B7347"/>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B7347"/>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B7347"/>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B7347"/>
            </a:solidFill>
            <a:prstDash val="solid"/>
            <a:headEnd type="none" w="sm" len="sm"/>
            <a:tailEnd type="none" w="sm" len="sm"/>
          </a:ln>
        </p:spPr>
        <p:txBody>
          <a:bodyPr/>
          <a:lstStyle/>
          <a:p>
            <a:endParaRPr lang="fr-FR"/>
          </a:p>
        </p:txBody>
      </p:sp>
      <p:sp>
        <p:nvSpPr>
          <p:cNvPr id="6" name="TextBox 6"/>
          <p:cNvSpPr txBox="1"/>
          <p:nvPr/>
        </p:nvSpPr>
        <p:spPr>
          <a:xfrm>
            <a:off x="1274529" y="2428875"/>
            <a:ext cx="4504944" cy="5745163"/>
          </a:xfrm>
          <a:prstGeom prst="rect">
            <a:avLst/>
          </a:prstGeom>
        </p:spPr>
        <p:txBody>
          <a:bodyPr wrap="square" lIns="0" tIns="0" rIns="0" bIns="0" rtlCol="0" anchor="t">
            <a:spAutoFit/>
          </a:bodyPr>
          <a:lstStyle/>
          <a:p>
            <a:pPr marL="0" lvl="0" indent="0" algn="l">
              <a:lnSpc>
                <a:spcPts val="3244"/>
              </a:lnSpc>
            </a:pPr>
            <a:r>
              <a:rPr lang="en-US" sz="2703" dirty="0">
                <a:solidFill>
                  <a:srgbClr val="000000"/>
                </a:solidFill>
                <a:latin typeface="Arial"/>
              </a:rPr>
              <a:t>Cette diapositive et les </a:t>
            </a:r>
            <a:r>
              <a:rPr lang="en-US" sz="2703" dirty="0" err="1">
                <a:solidFill>
                  <a:srgbClr val="000000"/>
                </a:solidFill>
                <a:latin typeface="Arial"/>
              </a:rPr>
              <a:t>suivantes</a:t>
            </a:r>
            <a:r>
              <a:rPr lang="en-US" sz="2703" dirty="0">
                <a:solidFill>
                  <a:srgbClr val="000000"/>
                </a:solidFill>
                <a:latin typeface="Arial"/>
              </a:rPr>
              <a:t> montre les </a:t>
            </a:r>
            <a:r>
              <a:rPr lang="en-US" sz="2703" dirty="0" err="1">
                <a:solidFill>
                  <a:srgbClr val="000000"/>
                </a:solidFill>
                <a:latin typeface="Arial"/>
              </a:rPr>
              <a:t>seuils</a:t>
            </a:r>
            <a:r>
              <a:rPr lang="en-US" sz="2703" dirty="0">
                <a:solidFill>
                  <a:srgbClr val="000000"/>
                </a:solidFill>
                <a:latin typeface="Arial"/>
              </a:rPr>
              <a:t> </a:t>
            </a:r>
            <a:r>
              <a:rPr lang="en-US" sz="2703" dirty="0" err="1">
                <a:solidFill>
                  <a:srgbClr val="000000"/>
                </a:solidFill>
                <a:latin typeface="Arial"/>
              </a:rPr>
              <a:t>en</a:t>
            </a:r>
            <a:r>
              <a:rPr lang="en-US" sz="2703" dirty="0">
                <a:solidFill>
                  <a:srgbClr val="000000"/>
                </a:solidFill>
                <a:latin typeface="Arial"/>
              </a:rPr>
              <a:t> </a:t>
            </a:r>
            <a:r>
              <a:rPr lang="en-US" sz="2703" dirty="0" err="1">
                <a:solidFill>
                  <a:srgbClr val="000000"/>
                </a:solidFill>
                <a:latin typeface="Arial"/>
              </a:rPr>
              <a:t>pierres</a:t>
            </a:r>
            <a:r>
              <a:rPr lang="en-US" sz="2703" dirty="0">
                <a:solidFill>
                  <a:srgbClr val="000000"/>
                </a:solidFill>
                <a:latin typeface="Arial"/>
              </a:rPr>
              <a:t> </a:t>
            </a:r>
            <a:r>
              <a:rPr lang="en-US" sz="2703" dirty="0" err="1">
                <a:solidFill>
                  <a:srgbClr val="000000"/>
                </a:solidFill>
                <a:latin typeface="Arial"/>
              </a:rPr>
              <a:t>sèches</a:t>
            </a:r>
            <a:r>
              <a:rPr lang="en-US" sz="2703" dirty="0">
                <a:solidFill>
                  <a:srgbClr val="000000"/>
                </a:solidFill>
                <a:latin typeface="Arial"/>
              </a:rPr>
              <a:t> mis </a:t>
            </a:r>
            <a:r>
              <a:rPr lang="en-US" sz="2703" dirty="0" err="1">
                <a:solidFill>
                  <a:srgbClr val="000000"/>
                </a:solidFill>
                <a:latin typeface="Arial"/>
              </a:rPr>
              <a:t>en</a:t>
            </a:r>
            <a:r>
              <a:rPr lang="en-US" sz="2703" dirty="0">
                <a:solidFill>
                  <a:srgbClr val="000000"/>
                </a:solidFill>
                <a:latin typeface="Arial"/>
              </a:rPr>
              <a:t> place par le </a:t>
            </a:r>
            <a:r>
              <a:rPr lang="en-US" sz="2703" dirty="0" err="1">
                <a:solidFill>
                  <a:srgbClr val="000000"/>
                </a:solidFill>
                <a:latin typeface="Arial"/>
              </a:rPr>
              <a:t>projet</a:t>
            </a:r>
            <a:r>
              <a:rPr lang="en-US" sz="2703" dirty="0">
                <a:solidFill>
                  <a:srgbClr val="000000"/>
                </a:solidFill>
                <a:latin typeface="Arial"/>
              </a:rPr>
              <a:t> dans </a:t>
            </a:r>
            <a:r>
              <a:rPr lang="en-US" sz="2703" dirty="0" err="1">
                <a:solidFill>
                  <a:srgbClr val="000000"/>
                </a:solidFill>
                <a:latin typeface="Arial"/>
              </a:rPr>
              <a:t>cette</a:t>
            </a:r>
            <a:r>
              <a:rPr lang="en-US" sz="2703" dirty="0">
                <a:solidFill>
                  <a:srgbClr val="000000"/>
                </a:solidFill>
                <a:latin typeface="Arial"/>
              </a:rPr>
              <a:t> </a:t>
            </a:r>
            <a:r>
              <a:rPr lang="en-US" sz="2703" dirty="0" err="1">
                <a:solidFill>
                  <a:srgbClr val="000000"/>
                </a:solidFill>
                <a:latin typeface="Arial"/>
              </a:rPr>
              <a:t>même</a:t>
            </a:r>
            <a:r>
              <a:rPr lang="en-US" sz="2703" dirty="0">
                <a:solidFill>
                  <a:srgbClr val="000000"/>
                </a:solidFill>
                <a:latin typeface="Arial"/>
              </a:rPr>
              <a:t> ravine. </a:t>
            </a:r>
          </a:p>
          <a:p>
            <a:pPr marL="0" lvl="0" indent="0" algn="l">
              <a:lnSpc>
                <a:spcPts val="3244"/>
              </a:lnSpc>
            </a:pPr>
            <a:r>
              <a:rPr lang="en-US" sz="2703" dirty="0">
                <a:solidFill>
                  <a:srgbClr val="000000"/>
                </a:solidFill>
                <a:latin typeface="Arial"/>
              </a:rPr>
              <a:t>Ce </a:t>
            </a:r>
            <a:r>
              <a:rPr lang="en-US" sz="2703" dirty="0" err="1">
                <a:solidFill>
                  <a:srgbClr val="000000"/>
                </a:solidFill>
                <a:latin typeface="Arial"/>
              </a:rPr>
              <a:t>seuil</a:t>
            </a:r>
            <a:r>
              <a:rPr lang="en-US" sz="2703" dirty="0">
                <a:solidFill>
                  <a:srgbClr val="000000"/>
                </a:solidFill>
                <a:latin typeface="Arial"/>
              </a:rPr>
              <a:t> est fragile. Il ne </a:t>
            </a:r>
            <a:r>
              <a:rPr lang="en-US" sz="2703" dirty="0" err="1">
                <a:solidFill>
                  <a:srgbClr val="000000"/>
                </a:solidFill>
                <a:latin typeface="Arial"/>
              </a:rPr>
              <a:t>pourra</a:t>
            </a:r>
            <a:r>
              <a:rPr lang="en-US" sz="2703" dirty="0">
                <a:solidFill>
                  <a:srgbClr val="000000"/>
                </a:solidFill>
                <a:latin typeface="Arial"/>
              </a:rPr>
              <a:t> pas </a:t>
            </a:r>
            <a:r>
              <a:rPr lang="en-US" sz="2703" dirty="0" err="1">
                <a:solidFill>
                  <a:srgbClr val="000000"/>
                </a:solidFill>
                <a:latin typeface="Arial"/>
              </a:rPr>
              <a:t>résister</a:t>
            </a:r>
            <a:r>
              <a:rPr lang="en-US" sz="2703" dirty="0">
                <a:solidFill>
                  <a:srgbClr val="000000"/>
                </a:solidFill>
                <a:latin typeface="Arial"/>
              </a:rPr>
              <a:t> aux </a:t>
            </a:r>
            <a:r>
              <a:rPr lang="en-US" sz="2703" dirty="0" err="1">
                <a:solidFill>
                  <a:srgbClr val="000000"/>
                </a:solidFill>
                <a:latin typeface="Arial"/>
              </a:rPr>
              <a:t>contraintes</a:t>
            </a:r>
            <a:r>
              <a:rPr lang="en-US" sz="2703" dirty="0">
                <a:solidFill>
                  <a:srgbClr val="000000"/>
                </a:solidFill>
                <a:latin typeface="Arial"/>
              </a:rPr>
              <a:t> </a:t>
            </a:r>
            <a:r>
              <a:rPr lang="en-US" sz="2703" dirty="0" err="1">
                <a:solidFill>
                  <a:srgbClr val="000000"/>
                </a:solidFill>
                <a:latin typeface="Arial"/>
              </a:rPr>
              <a:t>liées</a:t>
            </a:r>
            <a:r>
              <a:rPr lang="en-US" sz="2703" dirty="0">
                <a:solidFill>
                  <a:srgbClr val="000000"/>
                </a:solidFill>
                <a:latin typeface="Arial"/>
              </a:rPr>
              <a:t> au </a:t>
            </a:r>
            <a:r>
              <a:rPr lang="en-US" sz="2703" dirty="0" err="1">
                <a:solidFill>
                  <a:srgbClr val="000000"/>
                </a:solidFill>
                <a:latin typeface="Arial"/>
              </a:rPr>
              <a:t>sapement</a:t>
            </a:r>
            <a:r>
              <a:rPr lang="en-US" sz="2703" dirty="0">
                <a:solidFill>
                  <a:srgbClr val="000000"/>
                </a:solidFill>
                <a:latin typeface="Arial"/>
              </a:rPr>
              <a:t> des </a:t>
            </a:r>
            <a:r>
              <a:rPr lang="en-US" sz="2703" dirty="0" err="1">
                <a:solidFill>
                  <a:srgbClr val="000000"/>
                </a:solidFill>
                <a:latin typeface="Arial"/>
              </a:rPr>
              <a:t>berges</a:t>
            </a:r>
            <a:r>
              <a:rPr lang="en-US" sz="2703" dirty="0">
                <a:solidFill>
                  <a:srgbClr val="000000"/>
                </a:solidFill>
                <a:latin typeface="Arial"/>
              </a:rPr>
              <a:t>. Par </a:t>
            </a:r>
            <a:r>
              <a:rPr lang="en-US" sz="2703" dirty="0" err="1">
                <a:solidFill>
                  <a:srgbClr val="000000"/>
                </a:solidFill>
                <a:latin typeface="Arial"/>
              </a:rPr>
              <a:t>ailleurs</a:t>
            </a:r>
            <a:r>
              <a:rPr lang="en-US" sz="2703" dirty="0">
                <a:solidFill>
                  <a:srgbClr val="000000"/>
                </a:solidFill>
                <a:latin typeface="Arial"/>
              </a:rPr>
              <a:t>, le petit </a:t>
            </a:r>
            <a:r>
              <a:rPr lang="en-US" sz="2703" dirty="0" err="1">
                <a:solidFill>
                  <a:srgbClr val="000000"/>
                </a:solidFill>
                <a:latin typeface="Arial"/>
              </a:rPr>
              <a:t>dispositif</a:t>
            </a:r>
            <a:r>
              <a:rPr lang="en-US" sz="2703" dirty="0">
                <a:solidFill>
                  <a:srgbClr val="000000"/>
                </a:solidFill>
                <a:latin typeface="Arial"/>
              </a:rPr>
              <a:t> </a:t>
            </a:r>
            <a:r>
              <a:rPr lang="en-US" sz="2703" dirty="0" err="1">
                <a:solidFill>
                  <a:srgbClr val="000000"/>
                </a:solidFill>
                <a:latin typeface="Arial"/>
              </a:rPr>
              <a:t>parafouille</a:t>
            </a:r>
            <a:r>
              <a:rPr lang="en-US" sz="2703" dirty="0">
                <a:solidFill>
                  <a:srgbClr val="000000"/>
                </a:solidFill>
                <a:latin typeface="Arial"/>
              </a:rPr>
              <a:t> mis </a:t>
            </a:r>
            <a:r>
              <a:rPr lang="en-US" sz="2703" dirty="0" err="1">
                <a:solidFill>
                  <a:srgbClr val="000000"/>
                </a:solidFill>
                <a:latin typeface="Arial"/>
              </a:rPr>
              <a:t>en</a:t>
            </a:r>
            <a:r>
              <a:rPr lang="en-US" sz="2703" dirty="0">
                <a:solidFill>
                  <a:srgbClr val="000000"/>
                </a:solidFill>
                <a:latin typeface="Arial"/>
              </a:rPr>
              <a:t> place ne sera pas </a:t>
            </a:r>
            <a:r>
              <a:rPr lang="en-US" sz="2703" dirty="0" err="1">
                <a:solidFill>
                  <a:srgbClr val="000000"/>
                </a:solidFill>
                <a:latin typeface="Arial"/>
              </a:rPr>
              <a:t>suffisant</a:t>
            </a:r>
            <a:r>
              <a:rPr lang="en-US" sz="2703" dirty="0">
                <a:solidFill>
                  <a:srgbClr val="000000"/>
                </a:solidFill>
                <a:latin typeface="Arial"/>
              </a:rPr>
              <a:t> pour </a:t>
            </a:r>
            <a:r>
              <a:rPr lang="en-US" sz="2703" dirty="0" err="1">
                <a:solidFill>
                  <a:srgbClr val="000000"/>
                </a:solidFill>
                <a:latin typeface="Arial"/>
              </a:rPr>
              <a:t>empêcher</a:t>
            </a:r>
            <a:r>
              <a:rPr lang="en-US" sz="2703" dirty="0">
                <a:solidFill>
                  <a:srgbClr val="000000"/>
                </a:solidFill>
                <a:latin typeface="Arial"/>
              </a:rPr>
              <a:t> la destruction de </a:t>
            </a:r>
            <a:r>
              <a:rPr lang="en-US" sz="2703" dirty="0" err="1">
                <a:solidFill>
                  <a:srgbClr val="000000"/>
                </a:solidFill>
                <a:latin typeface="Arial"/>
              </a:rPr>
              <a:t>l’ouvrage</a:t>
            </a:r>
            <a:r>
              <a:rPr lang="en-US" sz="2703" dirty="0">
                <a:solidFill>
                  <a:srgbClr val="000000"/>
                </a:solidFill>
                <a:latin typeface="Arial"/>
              </a:rPr>
              <a:t> par </a:t>
            </a:r>
            <a:r>
              <a:rPr lang="en-US" sz="2703" dirty="0" err="1">
                <a:solidFill>
                  <a:srgbClr val="000000"/>
                </a:solidFill>
                <a:latin typeface="Arial"/>
              </a:rPr>
              <a:t>affouillement</a:t>
            </a:r>
            <a:r>
              <a:rPr lang="en-US" sz="2703" dirty="0">
                <a:solidFill>
                  <a:srgbClr val="000000"/>
                </a:solidFill>
                <a:latin typeface="Arial"/>
              </a:rPr>
              <a:t>.</a:t>
            </a:r>
          </a:p>
        </p:txBody>
      </p:sp>
      <p:grpSp>
        <p:nvGrpSpPr>
          <p:cNvPr id="7" name="Group 7"/>
          <p:cNvGrpSpPr/>
          <p:nvPr/>
        </p:nvGrpSpPr>
        <p:grpSpPr>
          <a:xfrm>
            <a:off x="6645041" y="1446007"/>
            <a:ext cx="11583631" cy="7050293"/>
            <a:chOff x="0" y="0"/>
            <a:chExt cx="10433050" cy="6350000"/>
          </a:xfrm>
        </p:grpSpPr>
        <p:sp>
          <p:nvSpPr>
            <p:cNvPr id="8" name="Freeform 8" descr="DSCN257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524F31"/>
          </a:solidFill>
        </p:spPr>
        <p:txBody>
          <a:bodyPr/>
          <a:lstStyle/>
          <a:p>
            <a:endParaRPr lang="fr-FR"/>
          </a:p>
        </p:txBody>
      </p:sp>
      <p:sp>
        <p:nvSpPr>
          <p:cNvPr id="3" name="TextBox 3"/>
          <p:cNvSpPr txBox="1"/>
          <p:nvPr/>
        </p:nvSpPr>
        <p:spPr>
          <a:xfrm>
            <a:off x="1062864" y="3543300"/>
            <a:ext cx="5185536" cy="3885166"/>
          </a:xfrm>
          <a:prstGeom prst="rect">
            <a:avLst/>
          </a:prstGeom>
        </p:spPr>
        <p:txBody>
          <a:bodyPr wrap="square" lIns="0" tIns="0" rIns="0" bIns="0" rtlCol="0" anchor="t">
            <a:spAutoFit/>
          </a:bodyPr>
          <a:lstStyle/>
          <a:p>
            <a:pPr marL="0" lvl="0" indent="0" algn="l">
              <a:lnSpc>
                <a:spcPts val="3359"/>
              </a:lnSpc>
            </a:pPr>
            <a:r>
              <a:rPr lang="en-US" sz="2400" dirty="0">
                <a:solidFill>
                  <a:srgbClr val="E6E6E6"/>
                </a:solidFill>
                <a:latin typeface="Arial"/>
              </a:rPr>
              <a:t>Dans </a:t>
            </a:r>
            <a:r>
              <a:rPr lang="en-US" sz="2400" dirty="0" err="1">
                <a:solidFill>
                  <a:srgbClr val="E6E6E6"/>
                </a:solidFill>
                <a:latin typeface="Arial"/>
              </a:rPr>
              <a:t>cette</a:t>
            </a:r>
            <a:r>
              <a:rPr lang="en-US" sz="2400" dirty="0">
                <a:solidFill>
                  <a:srgbClr val="E6E6E6"/>
                </a:solidFill>
                <a:latin typeface="Arial"/>
              </a:rPr>
              <a:t> zone, la ravine est très active (</a:t>
            </a:r>
            <a:r>
              <a:rPr lang="en-US" sz="2400" dirty="0" err="1">
                <a:solidFill>
                  <a:srgbClr val="E6E6E6"/>
                </a:solidFill>
                <a:latin typeface="Arial"/>
              </a:rPr>
              <a:t>sapement</a:t>
            </a:r>
            <a:r>
              <a:rPr lang="en-US" sz="2400" dirty="0">
                <a:solidFill>
                  <a:srgbClr val="E6E6E6"/>
                </a:solidFill>
                <a:latin typeface="Arial"/>
              </a:rPr>
              <a:t> de </a:t>
            </a:r>
            <a:r>
              <a:rPr lang="en-US" sz="2400" dirty="0" err="1">
                <a:solidFill>
                  <a:srgbClr val="E6E6E6"/>
                </a:solidFill>
                <a:latin typeface="Arial"/>
              </a:rPr>
              <a:t>berge</a:t>
            </a:r>
            <a:r>
              <a:rPr lang="en-US" sz="2400" dirty="0">
                <a:solidFill>
                  <a:srgbClr val="E6E6E6"/>
                </a:solidFill>
                <a:latin typeface="Arial"/>
              </a:rPr>
              <a:t> important). La </a:t>
            </a:r>
            <a:r>
              <a:rPr lang="en-US" sz="2400" dirty="0" err="1">
                <a:solidFill>
                  <a:srgbClr val="E6E6E6"/>
                </a:solidFill>
                <a:latin typeface="Arial"/>
              </a:rPr>
              <a:t>pérennité</a:t>
            </a:r>
            <a:r>
              <a:rPr lang="en-US" sz="2400" dirty="0">
                <a:solidFill>
                  <a:srgbClr val="E6E6E6"/>
                </a:solidFill>
                <a:latin typeface="Arial"/>
              </a:rPr>
              <a:t> du </a:t>
            </a:r>
            <a:r>
              <a:rPr lang="en-US" sz="2400" dirty="0" err="1">
                <a:solidFill>
                  <a:srgbClr val="E6E6E6"/>
                </a:solidFill>
                <a:latin typeface="Arial"/>
              </a:rPr>
              <a:t>seuil</a:t>
            </a:r>
            <a:r>
              <a:rPr lang="en-US" sz="2400" dirty="0">
                <a:solidFill>
                  <a:srgbClr val="E6E6E6"/>
                </a:solidFill>
                <a:latin typeface="Arial"/>
              </a:rPr>
              <a:t> </a:t>
            </a:r>
            <a:r>
              <a:rPr lang="en-US" sz="2400" dirty="0" err="1">
                <a:solidFill>
                  <a:srgbClr val="E6E6E6"/>
                </a:solidFill>
                <a:latin typeface="Arial"/>
              </a:rPr>
              <a:t>en</a:t>
            </a:r>
            <a:r>
              <a:rPr lang="en-US" sz="2400" dirty="0">
                <a:solidFill>
                  <a:srgbClr val="E6E6E6"/>
                </a:solidFill>
                <a:latin typeface="Arial"/>
              </a:rPr>
              <a:t> </a:t>
            </a:r>
            <a:r>
              <a:rPr lang="en-US" sz="2400" dirty="0" err="1">
                <a:solidFill>
                  <a:srgbClr val="E6E6E6"/>
                </a:solidFill>
                <a:latin typeface="Arial"/>
              </a:rPr>
              <a:t>pierres</a:t>
            </a:r>
            <a:r>
              <a:rPr lang="en-US" sz="2400" dirty="0">
                <a:solidFill>
                  <a:srgbClr val="E6E6E6"/>
                </a:solidFill>
                <a:latin typeface="Arial"/>
              </a:rPr>
              <a:t> </a:t>
            </a:r>
            <a:r>
              <a:rPr lang="en-US" sz="2400" dirty="0" err="1">
                <a:solidFill>
                  <a:srgbClr val="E6E6E6"/>
                </a:solidFill>
                <a:latin typeface="Arial"/>
              </a:rPr>
              <a:t>sèches</a:t>
            </a:r>
            <a:r>
              <a:rPr lang="en-US" sz="2400" dirty="0">
                <a:solidFill>
                  <a:srgbClr val="E6E6E6"/>
                </a:solidFill>
                <a:latin typeface="Arial"/>
              </a:rPr>
              <a:t> est </a:t>
            </a:r>
            <a:r>
              <a:rPr lang="en-US" sz="2400" dirty="0" err="1">
                <a:solidFill>
                  <a:srgbClr val="E6E6E6"/>
                </a:solidFill>
                <a:latin typeface="Arial"/>
              </a:rPr>
              <a:t>problématique</a:t>
            </a:r>
            <a:r>
              <a:rPr lang="en-US" sz="2400" dirty="0">
                <a:solidFill>
                  <a:srgbClr val="E6E6E6"/>
                </a:solidFill>
                <a:latin typeface="Arial"/>
              </a:rPr>
              <a:t>. Il </a:t>
            </a:r>
            <a:r>
              <a:rPr lang="en-US" sz="2400" dirty="0" err="1">
                <a:solidFill>
                  <a:srgbClr val="E6E6E6"/>
                </a:solidFill>
                <a:latin typeface="Arial"/>
              </a:rPr>
              <a:t>pourrait</a:t>
            </a:r>
            <a:r>
              <a:rPr lang="en-US" sz="2400" dirty="0">
                <a:solidFill>
                  <a:srgbClr val="E6E6E6"/>
                </a:solidFill>
                <a:latin typeface="Arial"/>
              </a:rPr>
              <a:t> </a:t>
            </a:r>
            <a:r>
              <a:rPr lang="en-US" sz="2400" dirty="0" err="1">
                <a:solidFill>
                  <a:srgbClr val="E6E6E6"/>
                </a:solidFill>
                <a:latin typeface="Arial"/>
              </a:rPr>
              <a:t>servir</a:t>
            </a:r>
            <a:r>
              <a:rPr lang="en-US" sz="2400" dirty="0">
                <a:solidFill>
                  <a:srgbClr val="E6E6E6"/>
                </a:solidFill>
                <a:latin typeface="Arial"/>
              </a:rPr>
              <a:t> de point d’appui </a:t>
            </a:r>
            <a:r>
              <a:rPr lang="en-US" sz="2400" dirty="0" err="1">
                <a:solidFill>
                  <a:srgbClr val="E6E6E6"/>
                </a:solidFill>
                <a:latin typeface="Arial"/>
              </a:rPr>
              <a:t>provisoire</a:t>
            </a:r>
            <a:r>
              <a:rPr lang="en-US" sz="2400" dirty="0">
                <a:solidFill>
                  <a:srgbClr val="E6E6E6"/>
                </a:solidFill>
                <a:latin typeface="Arial"/>
              </a:rPr>
              <a:t> à un </a:t>
            </a:r>
            <a:r>
              <a:rPr lang="en-US" sz="2400" dirty="0" err="1">
                <a:solidFill>
                  <a:srgbClr val="E6E6E6"/>
                </a:solidFill>
                <a:latin typeface="Arial"/>
              </a:rPr>
              <a:t>seuil</a:t>
            </a:r>
            <a:r>
              <a:rPr lang="en-US" sz="2400" dirty="0">
                <a:solidFill>
                  <a:srgbClr val="E6E6E6"/>
                </a:solidFill>
                <a:latin typeface="Arial"/>
              </a:rPr>
              <a:t> </a:t>
            </a:r>
            <a:r>
              <a:rPr lang="en-US" sz="2400" dirty="0" err="1">
                <a:solidFill>
                  <a:srgbClr val="E6E6E6"/>
                </a:solidFill>
                <a:latin typeface="Arial"/>
              </a:rPr>
              <a:t>biologique</a:t>
            </a:r>
            <a:r>
              <a:rPr lang="en-US" sz="2400" dirty="0">
                <a:solidFill>
                  <a:srgbClr val="E6E6E6"/>
                </a:solidFill>
                <a:latin typeface="Arial"/>
              </a:rPr>
              <a:t> </a:t>
            </a:r>
            <a:r>
              <a:rPr lang="en-US" sz="2400" dirty="0" err="1">
                <a:solidFill>
                  <a:srgbClr val="E6E6E6"/>
                </a:solidFill>
                <a:latin typeface="Arial"/>
              </a:rPr>
              <a:t>destiné</a:t>
            </a:r>
            <a:r>
              <a:rPr lang="en-US" sz="2400" dirty="0">
                <a:solidFill>
                  <a:srgbClr val="E6E6E6"/>
                </a:solidFill>
                <a:latin typeface="Arial"/>
              </a:rPr>
              <a:t> à prendre le </a:t>
            </a:r>
            <a:r>
              <a:rPr lang="en-US" sz="2400" dirty="0" err="1">
                <a:solidFill>
                  <a:srgbClr val="E6E6E6"/>
                </a:solidFill>
                <a:latin typeface="Arial"/>
              </a:rPr>
              <a:t>relais</a:t>
            </a:r>
            <a:r>
              <a:rPr lang="en-US" sz="2400" dirty="0">
                <a:solidFill>
                  <a:srgbClr val="E6E6E6"/>
                </a:solidFill>
                <a:latin typeface="Arial"/>
              </a:rPr>
              <a:t>, </a:t>
            </a:r>
            <a:r>
              <a:rPr lang="en-US" sz="2400" dirty="0" err="1">
                <a:solidFill>
                  <a:srgbClr val="E6E6E6"/>
                </a:solidFill>
                <a:latin typeface="Arial"/>
              </a:rPr>
              <a:t>mais</a:t>
            </a:r>
            <a:r>
              <a:rPr lang="en-US" sz="2400" dirty="0">
                <a:solidFill>
                  <a:srgbClr val="E6E6E6"/>
                </a:solidFill>
                <a:latin typeface="Arial"/>
              </a:rPr>
              <a:t> difficile à implanter </a:t>
            </a:r>
            <a:r>
              <a:rPr lang="en-US" sz="2400" dirty="0" err="1">
                <a:solidFill>
                  <a:srgbClr val="E6E6E6"/>
                </a:solidFill>
                <a:latin typeface="Arial"/>
              </a:rPr>
              <a:t>directement</a:t>
            </a:r>
            <a:r>
              <a:rPr lang="en-US" sz="2400" dirty="0">
                <a:solidFill>
                  <a:srgbClr val="E6E6E6"/>
                </a:solidFill>
                <a:latin typeface="Arial"/>
              </a:rPr>
              <a:t>, la </a:t>
            </a:r>
            <a:r>
              <a:rPr lang="en-US" sz="2400" dirty="0" err="1">
                <a:solidFill>
                  <a:srgbClr val="E6E6E6"/>
                </a:solidFill>
                <a:latin typeface="Arial"/>
              </a:rPr>
              <a:t>roche</a:t>
            </a:r>
            <a:r>
              <a:rPr lang="en-US" sz="2400" dirty="0">
                <a:solidFill>
                  <a:srgbClr val="E6E6E6"/>
                </a:solidFill>
                <a:latin typeface="Arial"/>
              </a:rPr>
              <a:t>-mère </a:t>
            </a:r>
            <a:r>
              <a:rPr lang="en-US" sz="2400" dirty="0" err="1">
                <a:solidFill>
                  <a:srgbClr val="E6E6E6"/>
                </a:solidFill>
                <a:latin typeface="Arial"/>
              </a:rPr>
              <a:t>affleurant</a:t>
            </a:r>
            <a:r>
              <a:rPr lang="en-US" sz="2400" dirty="0">
                <a:solidFill>
                  <a:srgbClr val="E6E6E6"/>
                </a:solidFill>
                <a:latin typeface="Arial"/>
              </a:rPr>
              <a:t> dans le fond de la ravine.</a:t>
            </a:r>
          </a:p>
        </p:txBody>
      </p:sp>
      <p:sp>
        <p:nvSpPr>
          <p:cNvPr id="4" name="Freeform 4" descr="DSCN2578"/>
          <p:cNvSpPr/>
          <p:nvPr/>
        </p:nvSpPr>
        <p:spPr>
          <a:xfrm>
            <a:off x="6567121" y="298783"/>
            <a:ext cx="5660012" cy="9689257"/>
          </a:xfrm>
          <a:custGeom>
            <a:avLst/>
            <a:gdLst/>
            <a:ahLst/>
            <a:cxnLst/>
            <a:rect l="l" t="t" r="r" b="b"/>
            <a:pathLst>
              <a:path w="5660012" h="9689257">
                <a:moveTo>
                  <a:pt x="0" y="0"/>
                </a:moveTo>
                <a:lnTo>
                  <a:pt x="5660012" y="0"/>
                </a:lnTo>
                <a:lnTo>
                  <a:pt x="5660012" y="9689257"/>
                </a:lnTo>
                <a:lnTo>
                  <a:pt x="0" y="9689257"/>
                </a:lnTo>
                <a:lnTo>
                  <a:pt x="0" y="0"/>
                </a:lnTo>
                <a:close/>
              </a:path>
            </a:pathLst>
          </a:custGeom>
          <a:blipFill>
            <a:blip r:embed="rId2"/>
            <a:stretch>
              <a:fillRect l="-26652" r="-1482"/>
            </a:stretch>
          </a:blipFill>
        </p:spPr>
        <p:txBody>
          <a:bodyPr/>
          <a:lstStyle/>
          <a:p>
            <a:endParaRPr lang="fr-FR"/>
          </a:p>
        </p:txBody>
      </p:sp>
      <p:sp>
        <p:nvSpPr>
          <p:cNvPr id="5" name="Freeform 5" descr="DSCN2580"/>
          <p:cNvSpPr/>
          <p:nvPr/>
        </p:nvSpPr>
        <p:spPr>
          <a:xfrm>
            <a:off x="12322383" y="298783"/>
            <a:ext cx="5660012" cy="9689257"/>
          </a:xfrm>
          <a:custGeom>
            <a:avLst/>
            <a:gdLst/>
            <a:ahLst/>
            <a:cxnLst/>
            <a:rect l="l" t="t" r="r" b="b"/>
            <a:pathLst>
              <a:path w="5660012" h="9689257">
                <a:moveTo>
                  <a:pt x="0" y="0"/>
                </a:moveTo>
                <a:lnTo>
                  <a:pt x="5660012" y="0"/>
                </a:lnTo>
                <a:lnTo>
                  <a:pt x="5660012" y="9689257"/>
                </a:lnTo>
                <a:lnTo>
                  <a:pt x="0" y="9689257"/>
                </a:lnTo>
                <a:lnTo>
                  <a:pt x="0" y="0"/>
                </a:lnTo>
                <a:close/>
              </a:path>
            </a:pathLst>
          </a:custGeom>
          <a:blipFill>
            <a:blip r:embed="rId3"/>
            <a:stretch>
              <a:fillRect l="-22551" r="-5582"/>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0481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E2C18"/>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E2C18"/>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E2C18"/>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E2C18"/>
            </a:solidFill>
            <a:prstDash val="solid"/>
            <a:headEnd type="none" w="sm" len="sm"/>
            <a:tailEnd type="none" w="sm" len="sm"/>
          </a:ln>
        </p:spPr>
        <p:txBody>
          <a:bodyPr/>
          <a:lstStyle/>
          <a:p>
            <a:endParaRPr lang="fr-FR"/>
          </a:p>
        </p:txBody>
      </p:sp>
      <p:sp>
        <p:nvSpPr>
          <p:cNvPr id="6" name="TextBox 6"/>
          <p:cNvSpPr txBox="1"/>
          <p:nvPr/>
        </p:nvSpPr>
        <p:spPr>
          <a:xfrm>
            <a:off x="2115395" y="3009900"/>
            <a:ext cx="3696692" cy="4876800"/>
          </a:xfrm>
          <a:prstGeom prst="rect">
            <a:avLst/>
          </a:prstGeom>
        </p:spPr>
        <p:txBody>
          <a:bodyPr lIns="0" tIns="0" rIns="0" bIns="0" rtlCol="0" anchor="t">
            <a:spAutoFit/>
          </a:bodyPr>
          <a:lstStyle/>
          <a:p>
            <a:pPr marL="0" lvl="0" indent="0" algn="l">
              <a:lnSpc>
                <a:spcPts val="4272"/>
              </a:lnSpc>
            </a:pPr>
            <a:r>
              <a:rPr lang="en-US" sz="3560">
                <a:solidFill>
                  <a:srgbClr val="000000"/>
                </a:solidFill>
                <a:latin typeface="Arial"/>
              </a:rPr>
              <a:t>Compte tenu de la faible dimension des pierres utilisées pour construire le seuil, celui-ci ne résistera pas à une crue importante.</a:t>
            </a:r>
          </a:p>
        </p:txBody>
      </p:sp>
      <p:grpSp>
        <p:nvGrpSpPr>
          <p:cNvPr id="7" name="Group 7"/>
          <p:cNvGrpSpPr/>
          <p:nvPr/>
        </p:nvGrpSpPr>
        <p:grpSpPr>
          <a:xfrm>
            <a:off x="6679229" y="1257300"/>
            <a:ext cx="11541735" cy="7024793"/>
            <a:chOff x="0" y="0"/>
            <a:chExt cx="10433050" cy="6350000"/>
          </a:xfrm>
        </p:grpSpPr>
        <p:sp>
          <p:nvSpPr>
            <p:cNvPr id="8" name="Freeform 8" descr="DSCN2579"/>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549"/>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0771" r="-40026"/>
            </a:stretch>
          </a:blipFill>
        </p:spPr>
        <p:txBody>
          <a:bodyPr/>
          <a:lstStyle/>
          <a:p>
            <a:endParaRPr lang="fr-FR"/>
          </a:p>
        </p:txBody>
      </p:sp>
      <p:sp>
        <p:nvSpPr>
          <p:cNvPr id="3" name="TextBox 3"/>
          <p:cNvSpPr txBox="1"/>
          <p:nvPr/>
        </p:nvSpPr>
        <p:spPr>
          <a:xfrm>
            <a:off x="10539360" y="1000125"/>
            <a:ext cx="7291439" cy="2500685"/>
          </a:xfrm>
          <a:prstGeom prst="rect">
            <a:avLst/>
          </a:prstGeom>
        </p:spPr>
        <p:txBody>
          <a:bodyPr wrap="square" lIns="0" tIns="0" rIns="0" bIns="0" rtlCol="0" anchor="t">
            <a:spAutoFit/>
          </a:bodyPr>
          <a:lstStyle/>
          <a:p>
            <a:pPr marL="0" lvl="0" indent="0" algn="l">
              <a:lnSpc>
                <a:spcPts val="6536"/>
              </a:lnSpc>
            </a:pPr>
            <a:r>
              <a:rPr lang="en-US" sz="6225" dirty="0">
                <a:solidFill>
                  <a:srgbClr val="000000"/>
                </a:solidFill>
                <a:latin typeface="Arial"/>
              </a:rPr>
              <a:t>Début </a:t>
            </a:r>
            <a:r>
              <a:rPr lang="en-US" sz="6225" dirty="0" err="1">
                <a:solidFill>
                  <a:srgbClr val="000000"/>
                </a:solidFill>
                <a:latin typeface="Arial"/>
              </a:rPr>
              <a:t>d’affouillement</a:t>
            </a:r>
            <a:r>
              <a:rPr lang="en-US" sz="6225" dirty="0">
                <a:solidFill>
                  <a:srgbClr val="000000"/>
                </a:solidFill>
                <a:latin typeface="Arial"/>
              </a:rPr>
              <a:t> du </a:t>
            </a:r>
            <a:r>
              <a:rPr lang="en-US" sz="6225" dirty="0" err="1">
                <a:solidFill>
                  <a:srgbClr val="000000"/>
                </a:solidFill>
                <a:latin typeface="Arial"/>
              </a:rPr>
              <a:t>seuil</a:t>
            </a:r>
            <a:endParaRPr lang="en-US" sz="6225" dirty="0">
              <a:solidFill>
                <a:srgbClr val="000000"/>
              </a:solidFill>
              <a:latin typeface="Arial"/>
            </a:endParaRPr>
          </a:p>
        </p:txBody>
      </p:sp>
      <p:sp>
        <p:nvSpPr>
          <p:cNvPr id="4" name="AutoShape 4"/>
          <p:cNvSpPr/>
          <p:nvPr/>
        </p:nvSpPr>
        <p:spPr>
          <a:xfrm>
            <a:off x="10539361" y="4248152"/>
            <a:ext cx="5122944" cy="0"/>
          </a:xfrm>
          <a:prstGeom prst="line">
            <a:avLst/>
          </a:prstGeom>
          <a:ln w="38100" cap="flat">
            <a:solidFill>
              <a:srgbClr val="304129"/>
            </a:solidFill>
            <a:prstDash val="solid"/>
            <a:headEnd type="none" w="sm" len="sm"/>
            <a:tailEnd type="none" w="sm" len="sm"/>
          </a:ln>
        </p:spPr>
        <p:txBody>
          <a:bodyPr/>
          <a:lstStyle/>
          <a:p>
            <a:endParaRPr lang="fr-FR"/>
          </a:p>
        </p:txBody>
      </p:sp>
      <p:sp>
        <p:nvSpPr>
          <p:cNvPr id="5" name="TextBox 5"/>
          <p:cNvSpPr txBox="1"/>
          <p:nvPr/>
        </p:nvSpPr>
        <p:spPr>
          <a:xfrm>
            <a:off x="10346506" y="6543675"/>
            <a:ext cx="6461944" cy="2714625"/>
          </a:xfrm>
          <a:prstGeom prst="rect">
            <a:avLst/>
          </a:prstGeom>
        </p:spPr>
        <p:txBody>
          <a:bodyPr lIns="0" tIns="0" rIns="0" bIns="0" rtlCol="0" anchor="t">
            <a:spAutoFit/>
          </a:bodyPr>
          <a:lstStyle/>
          <a:p>
            <a:pPr marL="0" lvl="0" indent="0" algn="l">
              <a:lnSpc>
                <a:spcPts val="4200"/>
              </a:lnSpc>
            </a:pPr>
            <a:r>
              <a:rPr lang="en-US" sz="3000" dirty="0" err="1">
                <a:solidFill>
                  <a:srgbClr val="000000"/>
                </a:solidFill>
                <a:latin typeface="Arial"/>
              </a:rPr>
              <a:t>Seuil</a:t>
            </a:r>
            <a:r>
              <a:rPr lang="en-US" sz="3000" dirty="0">
                <a:solidFill>
                  <a:srgbClr val="000000"/>
                </a:solidFill>
                <a:latin typeface="Arial"/>
              </a:rPr>
              <a:t> </a:t>
            </a:r>
            <a:r>
              <a:rPr lang="en-US" sz="3000" dirty="0" err="1">
                <a:solidFill>
                  <a:srgbClr val="000000"/>
                </a:solidFill>
                <a:latin typeface="Arial"/>
              </a:rPr>
              <a:t>en</a:t>
            </a:r>
            <a:r>
              <a:rPr lang="en-US" sz="3000" dirty="0">
                <a:solidFill>
                  <a:srgbClr val="000000"/>
                </a:solidFill>
                <a:latin typeface="Arial"/>
              </a:rPr>
              <a:t> </a:t>
            </a:r>
            <a:r>
              <a:rPr lang="en-US" sz="3000" dirty="0" err="1">
                <a:solidFill>
                  <a:srgbClr val="000000"/>
                </a:solidFill>
                <a:latin typeface="Arial"/>
              </a:rPr>
              <a:t>pierres</a:t>
            </a:r>
            <a:r>
              <a:rPr lang="en-US" sz="3000" dirty="0">
                <a:solidFill>
                  <a:srgbClr val="000000"/>
                </a:solidFill>
                <a:latin typeface="Arial"/>
              </a:rPr>
              <a:t> </a:t>
            </a:r>
            <a:r>
              <a:rPr lang="en-US" sz="3000" dirty="0" err="1">
                <a:solidFill>
                  <a:srgbClr val="000000"/>
                </a:solidFill>
                <a:latin typeface="Arial"/>
              </a:rPr>
              <a:t>sèches</a:t>
            </a:r>
            <a:r>
              <a:rPr lang="en-US" sz="3000" dirty="0">
                <a:solidFill>
                  <a:srgbClr val="000000"/>
                </a:solidFill>
                <a:latin typeface="Arial"/>
              </a:rPr>
              <a:t> vu de </a:t>
            </a:r>
            <a:r>
              <a:rPr lang="en-US" sz="3000" dirty="0" err="1">
                <a:solidFill>
                  <a:srgbClr val="000000"/>
                </a:solidFill>
                <a:latin typeface="Arial"/>
              </a:rPr>
              <a:t>l’aval</a:t>
            </a:r>
            <a:r>
              <a:rPr lang="en-US" sz="3000" dirty="0">
                <a:solidFill>
                  <a:srgbClr val="000000"/>
                </a:solidFill>
                <a:latin typeface="Arial"/>
              </a:rPr>
              <a:t>. </a:t>
            </a:r>
            <a:r>
              <a:rPr lang="en-US" sz="3000" dirty="0" err="1">
                <a:solidFill>
                  <a:srgbClr val="000000"/>
                </a:solidFill>
                <a:latin typeface="Arial"/>
              </a:rPr>
              <a:t>L’affouillement</a:t>
            </a:r>
            <a:r>
              <a:rPr lang="en-US" sz="3000" dirty="0">
                <a:solidFill>
                  <a:srgbClr val="000000"/>
                </a:solidFill>
                <a:latin typeface="Arial"/>
              </a:rPr>
              <a:t> a </a:t>
            </a:r>
            <a:r>
              <a:rPr lang="en-US" sz="3000" dirty="0" err="1">
                <a:solidFill>
                  <a:srgbClr val="000000"/>
                </a:solidFill>
                <a:latin typeface="Arial"/>
              </a:rPr>
              <a:t>commencé</a:t>
            </a:r>
            <a:r>
              <a:rPr lang="en-US" sz="3000" dirty="0">
                <a:solidFill>
                  <a:srgbClr val="000000"/>
                </a:solidFill>
                <a:latin typeface="Arial"/>
              </a:rPr>
              <a:t>. Par </a:t>
            </a:r>
            <a:r>
              <a:rPr lang="en-US" sz="3000" dirty="0" err="1">
                <a:solidFill>
                  <a:srgbClr val="000000"/>
                </a:solidFill>
                <a:latin typeface="Arial"/>
              </a:rPr>
              <a:t>ailleurs</a:t>
            </a:r>
            <a:r>
              <a:rPr lang="en-US" sz="3000" dirty="0">
                <a:solidFill>
                  <a:srgbClr val="000000"/>
                </a:solidFill>
                <a:latin typeface="Arial"/>
              </a:rPr>
              <a:t>, la taille des </a:t>
            </a:r>
            <a:r>
              <a:rPr lang="en-US" sz="3000" dirty="0" err="1">
                <a:solidFill>
                  <a:srgbClr val="000000"/>
                </a:solidFill>
                <a:latin typeface="Arial"/>
              </a:rPr>
              <a:t>pierres</a:t>
            </a:r>
            <a:r>
              <a:rPr lang="en-US" sz="3000" dirty="0">
                <a:solidFill>
                  <a:srgbClr val="000000"/>
                </a:solidFill>
                <a:latin typeface="Arial"/>
              </a:rPr>
              <a:t> du </a:t>
            </a:r>
            <a:r>
              <a:rPr lang="en-US" sz="3000" dirty="0" err="1">
                <a:solidFill>
                  <a:srgbClr val="000000"/>
                </a:solidFill>
                <a:latin typeface="Arial"/>
              </a:rPr>
              <a:t>couronnement</a:t>
            </a:r>
            <a:r>
              <a:rPr lang="en-US" sz="3000" dirty="0">
                <a:solidFill>
                  <a:srgbClr val="000000"/>
                </a:solidFill>
                <a:latin typeface="Arial"/>
              </a:rPr>
              <a:t> du </a:t>
            </a:r>
            <a:r>
              <a:rPr lang="en-US" sz="3000" dirty="0" err="1">
                <a:solidFill>
                  <a:srgbClr val="000000"/>
                </a:solidFill>
                <a:latin typeface="Arial"/>
              </a:rPr>
              <a:t>seuil</a:t>
            </a:r>
            <a:r>
              <a:rPr lang="en-US" sz="3000" dirty="0">
                <a:solidFill>
                  <a:srgbClr val="000000"/>
                </a:solidFill>
                <a:latin typeface="Arial"/>
              </a:rPr>
              <a:t> est trop </a:t>
            </a:r>
            <a:r>
              <a:rPr lang="en-US" sz="3000" dirty="0" err="1">
                <a:solidFill>
                  <a:srgbClr val="000000"/>
                </a:solidFill>
                <a:latin typeface="Arial"/>
              </a:rPr>
              <a:t>faible</a:t>
            </a:r>
            <a:r>
              <a:rPr lang="en-US" sz="3000" dirty="0">
                <a:solidFill>
                  <a:srgbClr val="000000"/>
                </a:solidFill>
                <a:latin typeface="Arial"/>
              </a:rPr>
              <a:t>, </a:t>
            </a:r>
            <a:r>
              <a:rPr lang="en-US" sz="3000" dirty="0" err="1">
                <a:solidFill>
                  <a:srgbClr val="000000"/>
                </a:solidFill>
                <a:latin typeface="Arial"/>
              </a:rPr>
              <a:t>elles</a:t>
            </a:r>
            <a:r>
              <a:rPr lang="en-US" sz="3000" dirty="0">
                <a:solidFill>
                  <a:srgbClr val="000000"/>
                </a:solidFill>
                <a:latin typeface="Arial"/>
              </a:rPr>
              <a:t> </a:t>
            </a:r>
            <a:r>
              <a:rPr lang="en-US" sz="3000" dirty="0" err="1">
                <a:solidFill>
                  <a:srgbClr val="000000"/>
                </a:solidFill>
                <a:latin typeface="Arial"/>
              </a:rPr>
              <a:t>seront</a:t>
            </a:r>
            <a:r>
              <a:rPr lang="en-US" sz="3000" dirty="0">
                <a:solidFill>
                  <a:srgbClr val="000000"/>
                </a:solidFill>
                <a:latin typeface="Arial"/>
              </a:rPr>
              <a:t> </a:t>
            </a:r>
            <a:r>
              <a:rPr lang="en-US" sz="3000" dirty="0" err="1">
                <a:solidFill>
                  <a:srgbClr val="000000"/>
                </a:solidFill>
                <a:latin typeface="Arial"/>
              </a:rPr>
              <a:t>entraînées</a:t>
            </a:r>
            <a:r>
              <a:rPr lang="en-US" sz="3000" dirty="0">
                <a:solidFill>
                  <a:srgbClr val="000000"/>
                </a:solidFill>
                <a:latin typeface="Arial"/>
              </a:rPr>
              <a:t> </a:t>
            </a:r>
            <a:r>
              <a:rPr lang="en-US" sz="3000" dirty="0" err="1">
                <a:solidFill>
                  <a:srgbClr val="000000"/>
                </a:solidFill>
                <a:latin typeface="Arial"/>
              </a:rPr>
              <a:t>lors</a:t>
            </a:r>
            <a:r>
              <a:rPr lang="en-US" sz="3000" dirty="0">
                <a:solidFill>
                  <a:srgbClr val="000000"/>
                </a:solidFill>
                <a:latin typeface="Arial"/>
              </a:rPr>
              <a:t> des </a:t>
            </a:r>
            <a:r>
              <a:rPr lang="en-US" sz="3000" dirty="0" err="1">
                <a:solidFill>
                  <a:srgbClr val="000000"/>
                </a:solidFill>
                <a:latin typeface="Arial"/>
              </a:rPr>
              <a:t>crues</a:t>
            </a:r>
            <a:r>
              <a:rPr lang="en-US" sz="3000" dirty="0">
                <a:solidFill>
                  <a:srgbClr val="000000"/>
                </a:solidFill>
                <a:latin typeface="Arial"/>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0422D"/>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0422D"/>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0422D"/>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0422D"/>
            </a:solidFill>
            <a:prstDash val="solid"/>
            <a:headEnd type="none" w="sm" len="sm"/>
            <a:tailEnd type="none" w="sm" len="sm"/>
          </a:ln>
        </p:spPr>
        <p:txBody>
          <a:bodyPr/>
          <a:lstStyle/>
          <a:p>
            <a:endParaRPr lang="fr-FR"/>
          </a:p>
        </p:txBody>
      </p:sp>
      <p:sp>
        <p:nvSpPr>
          <p:cNvPr id="6" name="TextBox 6"/>
          <p:cNvSpPr txBox="1"/>
          <p:nvPr/>
        </p:nvSpPr>
        <p:spPr>
          <a:xfrm>
            <a:off x="1253015" y="3333750"/>
            <a:ext cx="4559072" cy="2769989"/>
          </a:xfrm>
          <a:prstGeom prst="rect">
            <a:avLst/>
          </a:prstGeom>
        </p:spPr>
        <p:txBody>
          <a:bodyPr wrap="square" lIns="0" tIns="0" rIns="0" bIns="0" rtlCol="0" anchor="t">
            <a:spAutoFit/>
          </a:bodyPr>
          <a:lstStyle/>
          <a:p>
            <a:pPr marL="0" lvl="0" indent="0" algn="l">
              <a:lnSpc>
                <a:spcPts val="5400"/>
              </a:lnSpc>
            </a:pPr>
            <a:r>
              <a:rPr lang="en-US" sz="4500" dirty="0">
                <a:solidFill>
                  <a:srgbClr val="000000"/>
                </a:solidFill>
                <a:latin typeface="Arial"/>
              </a:rPr>
              <a:t>Début </a:t>
            </a:r>
            <a:r>
              <a:rPr lang="en-US" sz="4500" dirty="0" err="1">
                <a:solidFill>
                  <a:srgbClr val="000000"/>
                </a:solidFill>
                <a:latin typeface="Arial"/>
              </a:rPr>
              <a:t>d’affouillement</a:t>
            </a:r>
            <a:r>
              <a:rPr lang="en-US" sz="4500" dirty="0">
                <a:solidFill>
                  <a:srgbClr val="000000"/>
                </a:solidFill>
                <a:latin typeface="Arial"/>
              </a:rPr>
              <a:t> du </a:t>
            </a:r>
            <a:r>
              <a:rPr lang="en-US" sz="4500" dirty="0" err="1">
                <a:solidFill>
                  <a:srgbClr val="000000"/>
                </a:solidFill>
                <a:latin typeface="Arial"/>
              </a:rPr>
              <a:t>seuil</a:t>
            </a:r>
            <a:r>
              <a:rPr lang="en-US" sz="4500" dirty="0">
                <a:solidFill>
                  <a:srgbClr val="000000"/>
                </a:solidFill>
                <a:latin typeface="Arial"/>
              </a:rPr>
              <a:t> </a:t>
            </a:r>
            <a:r>
              <a:rPr lang="en-US" sz="4500" dirty="0" err="1">
                <a:solidFill>
                  <a:srgbClr val="000000"/>
                </a:solidFill>
                <a:latin typeface="Arial"/>
              </a:rPr>
              <a:t>lié</a:t>
            </a:r>
            <a:r>
              <a:rPr lang="en-US" sz="4500" dirty="0">
                <a:solidFill>
                  <a:srgbClr val="000000"/>
                </a:solidFill>
                <a:latin typeface="Arial"/>
              </a:rPr>
              <a:t> à </a:t>
            </a:r>
            <a:r>
              <a:rPr lang="en-US" sz="4500" dirty="0" err="1">
                <a:solidFill>
                  <a:srgbClr val="000000"/>
                </a:solidFill>
                <a:latin typeface="Arial"/>
              </a:rPr>
              <a:t>l’érosion</a:t>
            </a:r>
            <a:r>
              <a:rPr lang="en-US" sz="4500" dirty="0">
                <a:solidFill>
                  <a:srgbClr val="000000"/>
                </a:solidFill>
                <a:latin typeface="Arial"/>
              </a:rPr>
              <a:t> </a:t>
            </a:r>
            <a:r>
              <a:rPr lang="en-US" sz="4500" dirty="0" err="1">
                <a:solidFill>
                  <a:srgbClr val="000000"/>
                </a:solidFill>
                <a:latin typeface="Arial"/>
              </a:rPr>
              <a:t>aratoire</a:t>
            </a:r>
            <a:r>
              <a:rPr lang="en-US" sz="4500" dirty="0">
                <a:solidFill>
                  <a:srgbClr val="000000"/>
                </a:solidFill>
                <a:latin typeface="Arial"/>
              </a:rPr>
              <a:t>.</a:t>
            </a:r>
          </a:p>
        </p:txBody>
      </p:sp>
      <p:grpSp>
        <p:nvGrpSpPr>
          <p:cNvPr id="7" name="Group 7"/>
          <p:cNvGrpSpPr/>
          <p:nvPr/>
        </p:nvGrpSpPr>
        <p:grpSpPr>
          <a:xfrm>
            <a:off x="6618765" y="1242908"/>
            <a:ext cx="11541733" cy="7024792"/>
            <a:chOff x="0" y="0"/>
            <a:chExt cx="10433050" cy="6350000"/>
          </a:xfrm>
        </p:grpSpPr>
        <p:sp>
          <p:nvSpPr>
            <p:cNvPr id="8" name="Freeform 8" descr="DSCN254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6951" b="-5621"/>
              </a:stretch>
            </a:blipFill>
          </p:spPr>
          <p:txBody>
            <a:bodyPr/>
            <a:lstStyle/>
            <a:p>
              <a:endParaRPr lang="fr-F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667062"/>
          </a:solidFill>
        </p:spPr>
        <p:txBody>
          <a:bodyPr/>
          <a:lstStyle/>
          <a:p>
            <a:endParaRPr lang="fr-FR"/>
          </a:p>
        </p:txBody>
      </p:sp>
      <p:grpSp>
        <p:nvGrpSpPr>
          <p:cNvPr id="3" name="Group 3"/>
          <p:cNvGrpSpPr/>
          <p:nvPr/>
        </p:nvGrpSpPr>
        <p:grpSpPr>
          <a:xfrm>
            <a:off x="1595322" y="1658038"/>
            <a:ext cx="5761097" cy="6970924"/>
            <a:chOff x="0" y="0"/>
            <a:chExt cx="2585051" cy="3127910"/>
          </a:xfrm>
        </p:grpSpPr>
        <p:sp>
          <p:nvSpPr>
            <p:cNvPr id="4" name="Freeform 4"/>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4E584A"/>
            </a:solidFill>
          </p:spPr>
          <p:txBody>
            <a:bodyPr/>
            <a:lstStyle/>
            <a:p>
              <a:endParaRPr lang="fr-FR"/>
            </a:p>
          </p:txBody>
        </p:sp>
      </p:grpSp>
      <p:grpSp>
        <p:nvGrpSpPr>
          <p:cNvPr id="5" name="Group 5"/>
          <p:cNvGrpSpPr/>
          <p:nvPr/>
        </p:nvGrpSpPr>
        <p:grpSpPr>
          <a:xfrm>
            <a:off x="2332374" y="1718588"/>
            <a:ext cx="3743537" cy="1739325"/>
            <a:chOff x="0" y="0"/>
            <a:chExt cx="4991383" cy="2319100"/>
          </a:xfrm>
        </p:grpSpPr>
        <p:grpSp>
          <p:nvGrpSpPr>
            <p:cNvPr id="6" name="Group 6"/>
            <p:cNvGrpSpPr/>
            <p:nvPr/>
          </p:nvGrpSpPr>
          <p:grpSpPr>
            <a:xfrm>
              <a:off x="0" y="0"/>
              <a:ext cx="4991383" cy="2319100"/>
              <a:chOff x="0" y="0"/>
              <a:chExt cx="62071252" cy="28839589"/>
            </a:xfrm>
          </p:grpSpPr>
          <p:sp>
            <p:nvSpPr>
              <p:cNvPr id="7" name="Freeform 7"/>
              <p:cNvSpPr/>
              <p:nvPr/>
            </p:nvSpPr>
            <p:spPr>
              <a:xfrm>
                <a:off x="-12700" y="-12700"/>
                <a:ext cx="62096650" cy="28864989"/>
              </a:xfrm>
              <a:custGeom>
                <a:avLst/>
                <a:gdLst/>
                <a:ahLst/>
                <a:cxnLst/>
                <a:rect l="l" t="t" r="r" b="b"/>
                <a:pathLst>
                  <a:path w="62096650" h="28864989">
                    <a:moveTo>
                      <a:pt x="61234321" y="0"/>
                    </a:moveTo>
                    <a:lnTo>
                      <a:pt x="862330" y="0"/>
                    </a:lnTo>
                    <a:cubicBezTo>
                      <a:pt x="389890" y="0"/>
                      <a:pt x="0" y="389890"/>
                      <a:pt x="0" y="862330"/>
                    </a:cubicBezTo>
                    <a:lnTo>
                      <a:pt x="0" y="28002660"/>
                    </a:lnTo>
                    <a:cubicBezTo>
                      <a:pt x="0" y="28475099"/>
                      <a:pt x="389890" y="28864989"/>
                      <a:pt x="862330" y="28864989"/>
                    </a:cubicBezTo>
                    <a:lnTo>
                      <a:pt x="61234321" y="28864989"/>
                    </a:lnTo>
                    <a:cubicBezTo>
                      <a:pt x="61706764" y="28864989"/>
                      <a:pt x="62096650" y="28475099"/>
                      <a:pt x="62096650" y="28002660"/>
                    </a:cubicBezTo>
                    <a:lnTo>
                      <a:pt x="62096650" y="862330"/>
                    </a:lnTo>
                    <a:cubicBezTo>
                      <a:pt x="62096650" y="389890"/>
                      <a:pt x="61706764" y="0"/>
                      <a:pt x="61234321" y="0"/>
                    </a:cubicBezTo>
                    <a:close/>
                    <a:moveTo>
                      <a:pt x="61906150" y="927100"/>
                    </a:moveTo>
                    <a:lnTo>
                      <a:pt x="61906150" y="28002660"/>
                    </a:lnTo>
                    <a:cubicBezTo>
                      <a:pt x="61906150" y="28369689"/>
                      <a:pt x="61601350" y="28674489"/>
                      <a:pt x="61234321" y="28674489"/>
                    </a:cubicBezTo>
                    <a:lnTo>
                      <a:pt x="862330" y="28674489"/>
                    </a:lnTo>
                    <a:cubicBezTo>
                      <a:pt x="495300" y="28674489"/>
                      <a:pt x="190500" y="28369689"/>
                      <a:pt x="190500" y="28002660"/>
                    </a:cubicBezTo>
                    <a:lnTo>
                      <a:pt x="190500" y="862330"/>
                    </a:lnTo>
                    <a:cubicBezTo>
                      <a:pt x="190500" y="495300"/>
                      <a:pt x="495300" y="190500"/>
                      <a:pt x="862330" y="190500"/>
                    </a:cubicBezTo>
                    <a:lnTo>
                      <a:pt x="61234321" y="190500"/>
                    </a:lnTo>
                    <a:cubicBezTo>
                      <a:pt x="61601350" y="190500"/>
                      <a:pt x="61906150" y="495300"/>
                      <a:pt x="61906150" y="862330"/>
                    </a:cubicBezTo>
                    <a:lnTo>
                      <a:pt x="61906150" y="927100"/>
                    </a:lnTo>
                    <a:close/>
                  </a:path>
                </a:pathLst>
              </a:custGeom>
              <a:solidFill>
                <a:srgbClr val="122106"/>
              </a:solidFill>
            </p:spPr>
            <p:txBody>
              <a:bodyPr/>
              <a:lstStyle/>
              <a:p>
                <a:endParaRPr lang="fr-FR"/>
              </a:p>
            </p:txBody>
          </p:sp>
        </p:grpSp>
        <p:sp>
          <p:nvSpPr>
            <p:cNvPr id="8" name="TextBox 8"/>
            <p:cNvSpPr txBox="1"/>
            <p:nvPr/>
          </p:nvSpPr>
          <p:spPr>
            <a:xfrm>
              <a:off x="549938" y="244006"/>
              <a:ext cx="3891507" cy="1754888"/>
            </a:xfrm>
            <a:prstGeom prst="rect">
              <a:avLst/>
            </a:prstGeom>
          </p:spPr>
          <p:txBody>
            <a:bodyPr lIns="0" tIns="0" rIns="0" bIns="0" rtlCol="0" anchor="t">
              <a:spAutoFit/>
            </a:bodyPr>
            <a:lstStyle/>
            <a:p>
              <a:pPr marL="0" lvl="0" indent="0" algn="ctr">
                <a:lnSpc>
                  <a:spcPts val="3430"/>
                </a:lnSpc>
              </a:pPr>
              <a:r>
                <a:rPr lang="en-US" sz="2638">
                  <a:solidFill>
                    <a:srgbClr val="FFFFFF"/>
                  </a:solidFill>
                  <a:latin typeface="Arial"/>
                </a:rPr>
                <a:t>Seuil en pierres sèches vu de l’amont</a:t>
              </a:r>
            </a:p>
          </p:txBody>
        </p:sp>
      </p:grpSp>
      <p:sp>
        <p:nvSpPr>
          <p:cNvPr id="9" name="TextBox 9"/>
          <p:cNvSpPr txBox="1"/>
          <p:nvPr/>
        </p:nvSpPr>
        <p:spPr>
          <a:xfrm>
            <a:off x="2332374" y="3944619"/>
            <a:ext cx="4459329" cy="1859483"/>
          </a:xfrm>
          <a:prstGeom prst="rect">
            <a:avLst/>
          </a:prstGeom>
        </p:spPr>
        <p:txBody>
          <a:bodyPr lIns="0" tIns="0" rIns="0" bIns="0" rtlCol="0" anchor="t">
            <a:spAutoFit/>
          </a:bodyPr>
          <a:lstStyle/>
          <a:p>
            <a:pPr marL="0" lvl="0" indent="0" algn="l">
              <a:lnSpc>
                <a:spcPts val="2901"/>
              </a:lnSpc>
            </a:pPr>
            <a:r>
              <a:rPr lang="en-US" sz="2417" u="none" dirty="0">
                <a:solidFill>
                  <a:srgbClr val="FFFFFF"/>
                </a:solidFill>
                <a:latin typeface="Arial"/>
              </a:rPr>
              <a:t>Compte </a:t>
            </a:r>
            <a:r>
              <a:rPr lang="en-US" sz="2417" u="none" dirty="0" err="1">
                <a:solidFill>
                  <a:srgbClr val="FFFFFF"/>
                </a:solidFill>
                <a:latin typeface="Arial"/>
              </a:rPr>
              <a:t>tenu</a:t>
            </a:r>
            <a:r>
              <a:rPr lang="en-US" sz="2417" u="none" dirty="0">
                <a:solidFill>
                  <a:srgbClr val="FFFFFF"/>
                </a:solidFill>
                <a:latin typeface="Arial"/>
              </a:rPr>
              <a:t> de la petite taille des </a:t>
            </a:r>
            <a:r>
              <a:rPr lang="en-US" sz="2417" u="none" dirty="0" err="1">
                <a:solidFill>
                  <a:srgbClr val="FFFFFF"/>
                </a:solidFill>
                <a:latin typeface="Arial"/>
              </a:rPr>
              <a:t>pierres</a:t>
            </a:r>
            <a:r>
              <a:rPr lang="en-US" sz="2417" u="none" dirty="0">
                <a:solidFill>
                  <a:srgbClr val="FFFFFF"/>
                </a:solidFill>
                <a:latin typeface="Arial"/>
              </a:rPr>
              <a:t> </a:t>
            </a:r>
            <a:r>
              <a:rPr lang="en-US" sz="2417" u="none" dirty="0" err="1">
                <a:solidFill>
                  <a:srgbClr val="FFFFFF"/>
                </a:solidFill>
                <a:latin typeface="Arial"/>
              </a:rPr>
              <a:t>utilisées</a:t>
            </a:r>
            <a:r>
              <a:rPr lang="en-US" sz="2417" u="none" dirty="0">
                <a:solidFill>
                  <a:srgbClr val="FFFFFF"/>
                </a:solidFill>
                <a:latin typeface="Arial"/>
              </a:rPr>
              <a:t> pour </a:t>
            </a:r>
            <a:r>
              <a:rPr lang="en-US" sz="2417" u="none" dirty="0" err="1">
                <a:solidFill>
                  <a:srgbClr val="FFFFFF"/>
                </a:solidFill>
                <a:latin typeface="Arial"/>
              </a:rPr>
              <a:t>sa</a:t>
            </a:r>
            <a:r>
              <a:rPr lang="en-US" sz="2417" u="none" dirty="0">
                <a:solidFill>
                  <a:srgbClr val="FFFFFF"/>
                </a:solidFill>
                <a:latin typeface="Arial"/>
              </a:rPr>
              <a:t> construction, le </a:t>
            </a:r>
            <a:r>
              <a:rPr lang="en-US" sz="2417" u="none" dirty="0" err="1">
                <a:solidFill>
                  <a:srgbClr val="FFFFFF"/>
                </a:solidFill>
                <a:latin typeface="Arial"/>
              </a:rPr>
              <a:t>seuil</a:t>
            </a:r>
            <a:r>
              <a:rPr lang="en-US" sz="2417" u="none" dirty="0">
                <a:solidFill>
                  <a:srgbClr val="FFFFFF"/>
                </a:solidFill>
                <a:latin typeface="Arial"/>
              </a:rPr>
              <a:t> ne </a:t>
            </a:r>
            <a:r>
              <a:rPr lang="en-US" sz="2417" u="none" dirty="0" err="1">
                <a:solidFill>
                  <a:srgbClr val="FFFFFF"/>
                </a:solidFill>
                <a:latin typeface="Arial"/>
              </a:rPr>
              <a:t>résistera</a:t>
            </a:r>
            <a:r>
              <a:rPr lang="en-US" sz="2417" u="none" dirty="0">
                <a:solidFill>
                  <a:srgbClr val="FFFFFF"/>
                </a:solidFill>
                <a:latin typeface="Arial"/>
              </a:rPr>
              <a:t> pas à un </a:t>
            </a:r>
            <a:r>
              <a:rPr lang="en-US" sz="2417" u="none" dirty="0" err="1">
                <a:solidFill>
                  <a:srgbClr val="FFFFFF"/>
                </a:solidFill>
                <a:latin typeface="Arial"/>
              </a:rPr>
              <a:t>ruissellement</a:t>
            </a:r>
            <a:r>
              <a:rPr lang="en-US" sz="2417" u="none" dirty="0">
                <a:solidFill>
                  <a:srgbClr val="FFFFFF"/>
                </a:solidFill>
                <a:latin typeface="Arial"/>
              </a:rPr>
              <a:t> important.</a:t>
            </a:r>
          </a:p>
        </p:txBody>
      </p:sp>
      <p:sp>
        <p:nvSpPr>
          <p:cNvPr id="10" name="Freeform 10" descr="DSCN2548"/>
          <p:cNvSpPr/>
          <p:nvPr/>
        </p:nvSpPr>
        <p:spPr>
          <a:xfrm>
            <a:off x="10249083" y="1658038"/>
            <a:ext cx="7010217" cy="4245900"/>
          </a:xfrm>
          <a:custGeom>
            <a:avLst/>
            <a:gdLst/>
            <a:ahLst/>
            <a:cxnLst/>
            <a:rect l="l" t="t" r="r" b="b"/>
            <a:pathLst>
              <a:path w="7010217" h="4245900">
                <a:moveTo>
                  <a:pt x="0" y="0"/>
                </a:moveTo>
                <a:lnTo>
                  <a:pt x="7010217" y="0"/>
                </a:lnTo>
                <a:lnTo>
                  <a:pt x="7010217" y="4245899"/>
                </a:lnTo>
                <a:lnTo>
                  <a:pt x="0" y="4245899"/>
                </a:lnTo>
                <a:lnTo>
                  <a:pt x="0" y="0"/>
                </a:lnTo>
                <a:close/>
              </a:path>
            </a:pathLst>
          </a:custGeom>
          <a:blipFill>
            <a:blip r:embed="rId2"/>
            <a:stretch>
              <a:fillRect t="-6551" b="-16622"/>
            </a:stretch>
          </a:blipFill>
        </p:spPr>
        <p:txBody>
          <a:bodyPr/>
          <a:lstStyle/>
          <a:p>
            <a:endParaRPr lang="fr-F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A9AA9D"/>
          </a:solidFill>
        </p:spPr>
        <p:txBody>
          <a:bodyPr/>
          <a:lstStyle/>
          <a:p>
            <a:endParaRPr lang="fr-FR"/>
          </a:p>
        </p:txBody>
      </p:sp>
      <p:sp>
        <p:nvSpPr>
          <p:cNvPr id="3" name="TextBox 3"/>
          <p:cNvSpPr txBox="1"/>
          <p:nvPr/>
        </p:nvSpPr>
        <p:spPr>
          <a:xfrm>
            <a:off x="1028700" y="6709410"/>
            <a:ext cx="4746999" cy="2577116"/>
          </a:xfrm>
          <a:prstGeom prst="rect">
            <a:avLst/>
          </a:prstGeom>
        </p:spPr>
        <p:txBody>
          <a:bodyPr lIns="0" tIns="0" rIns="0" bIns="0" rtlCol="0" anchor="t">
            <a:spAutoFit/>
          </a:bodyPr>
          <a:lstStyle/>
          <a:p>
            <a:pPr marL="0" lvl="0" indent="0" algn="l">
              <a:lnSpc>
                <a:spcPts val="3359"/>
              </a:lnSpc>
            </a:pPr>
            <a:r>
              <a:rPr lang="en-US" sz="2400" dirty="0" err="1">
                <a:solidFill>
                  <a:srgbClr val="000000"/>
                </a:solidFill>
                <a:latin typeface="Arial"/>
              </a:rPr>
              <a:t>Ici</a:t>
            </a:r>
            <a:r>
              <a:rPr lang="en-US" sz="2400" dirty="0">
                <a:solidFill>
                  <a:srgbClr val="000000"/>
                </a:solidFill>
                <a:latin typeface="Arial"/>
              </a:rPr>
              <a:t>, les </a:t>
            </a:r>
            <a:r>
              <a:rPr lang="en-US" sz="2400" dirty="0" err="1">
                <a:solidFill>
                  <a:srgbClr val="000000"/>
                </a:solidFill>
                <a:latin typeface="Arial"/>
              </a:rPr>
              <a:t>racines</a:t>
            </a:r>
            <a:r>
              <a:rPr lang="en-US" sz="2400" dirty="0">
                <a:solidFill>
                  <a:srgbClr val="000000"/>
                </a:solidFill>
                <a:latin typeface="Arial"/>
              </a:rPr>
              <a:t> des </a:t>
            </a:r>
            <a:r>
              <a:rPr lang="en-US" sz="2400" dirty="0" err="1">
                <a:solidFill>
                  <a:srgbClr val="000000"/>
                </a:solidFill>
                <a:latin typeface="Arial"/>
              </a:rPr>
              <a:t>arbres</a:t>
            </a:r>
            <a:r>
              <a:rPr lang="en-US" sz="2400" dirty="0">
                <a:solidFill>
                  <a:srgbClr val="000000"/>
                </a:solidFill>
                <a:latin typeface="Arial"/>
              </a:rPr>
              <a:t> </a:t>
            </a:r>
            <a:r>
              <a:rPr lang="en-US" sz="2400" dirty="0" err="1">
                <a:solidFill>
                  <a:srgbClr val="000000"/>
                </a:solidFill>
                <a:latin typeface="Arial"/>
              </a:rPr>
              <a:t>installés</a:t>
            </a:r>
            <a:r>
              <a:rPr lang="en-US" sz="2400" dirty="0">
                <a:solidFill>
                  <a:srgbClr val="000000"/>
                </a:solidFill>
                <a:latin typeface="Arial"/>
              </a:rPr>
              <a:t> dans le fond de la ravine </a:t>
            </a:r>
            <a:r>
              <a:rPr lang="en-US" sz="2400" dirty="0" err="1">
                <a:solidFill>
                  <a:srgbClr val="000000"/>
                </a:solidFill>
                <a:latin typeface="Arial"/>
              </a:rPr>
              <a:t>s’opposent</a:t>
            </a:r>
            <a:r>
              <a:rPr lang="en-US" sz="2400" dirty="0">
                <a:solidFill>
                  <a:srgbClr val="000000"/>
                </a:solidFill>
                <a:latin typeface="Arial"/>
              </a:rPr>
              <a:t> au </a:t>
            </a:r>
            <a:r>
              <a:rPr lang="en-US" sz="2400" dirty="0" err="1">
                <a:solidFill>
                  <a:srgbClr val="000000"/>
                </a:solidFill>
                <a:latin typeface="Arial"/>
              </a:rPr>
              <a:t>creusement</a:t>
            </a:r>
            <a:r>
              <a:rPr lang="en-US" sz="2400" dirty="0">
                <a:solidFill>
                  <a:srgbClr val="000000"/>
                </a:solidFill>
                <a:latin typeface="Arial"/>
              </a:rPr>
              <a:t>. Il </a:t>
            </a:r>
            <a:r>
              <a:rPr lang="en-US" sz="2400" dirty="0" err="1">
                <a:solidFill>
                  <a:srgbClr val="000000"/>
                </a:solidFill>
                <a:latin typeface="Arial"/>
              </a:rPr>
              <a:t>serait</a:t>
            </a:r>
            <a:r>
              <a:rPr lang="en-US" sz="2400" dirty="0">
                <a:solidFill>
                  <a:srgbClr val="000000"/>
                </a:solidFill>
                <a:latin typeface="Arial"/>
              </a:rPr>
              <a:t> possible de </a:t>
            </a:r>
            <a:r>
              <a:rPr lang="en-US" sz="2400" dirty="0" err="1">
                <a:solidFill>
                  <a:srgbClr val="000000"/>
                </a:solidFill>
                <a:latin typeface="Arial"/>
              </a:rPr>
              <a:t>consolider</a:t>
            </a:r>
            <a:r>
              <a:rPr lang="en-US" sz="2400" dirty="0">
                <a:solidFill>
                  <a:srgbClr val="000000"/>
                </a:solidFill>
                <a:latin typeface="Arial"/>
              </a:rPr>
              <a:t> de </a:t>
            </a:r>
            <a:r>
              <a:rPr lang="en-US" sz="2400" dirty="0" err="1">
                <a:solidFill>
                  <a:srgbClr val="000000"/>
                </a:solidFill>
                <a:latin typeface="Arial"/>
              </a:rPr>
              <a:t>tels</a:t>
            </a:r>
            <a:r>
              <a:rPr lang="en-US" sz="2400" dirty="0">
                <a:solidFill>
                  <a:srgbClr val="000000"/>
                </a:solidFill>
                <a:latin typeface="Arial"/>
              </a:rPr>
              <a:t> </a:t>
            </a:r>
            <a:r>
              <a:rPr lang="en-US" sz="2400" dirty="0" err="1">
                <a:solidFill>
                  <a:srgbClr val="000000"/>
                </a:solidFill>
                <a:latin typeface="Arial"/>
              </a:rPr>
              <a:t>dispositifs</a:t>
            </a:r>
            <a:r>
              <a:rPr lang="en-US" sz="2400" dirty="0">
                <a:solidFill>
                  <a:srgbClr val="000000"/>
                </a:solidFill>
                <a:latin typeface="Arial"/>
              </a:rPr>
              <a:t> </a:t>
            </a:r>
            <a:r>
              <a:rPr lang="en-US" sz="2400" dirty="0" err="1">
                <a:solidFill>
                  <a:srgbClr val="000000"/>
                </a:solidFill>
                <a:latin typeface="Arial"/>
              </a:rPr>
              <a:t>naturels</a:t>
            </a:r>
            <a:r>
              <a:rPr lang="en-US" sz="2400" dirty="0">
                <a:solidFill>
                  <a:srgbClr val="000000"/>
                </a:solidFill>
                <a:latin typeface="Arial"/>
              </a:rPr>
              <a:t> et de </a:t>
            </a:r>
            <a:r>
              <a:rPr lang="en-US" sz="2400" dirty="0" err="1">
                <a:solidFill>
                  <a:srgbClr val="000000"/>
                </a:solidFill>
                <a:latin typeface="Arial"/>
              </a:rPr>
              <a:t>s’en</a:t>
            </a:r>
            <a:r>
              <a:rPr lang="en-US" sz="2400" dirty="0">
                <a:solidFill>
                  <a:srgbClr val="000000"/>
                </a:solidFill>
                <a:latin typeface="Arial"/>
              </a:rPr>
              <a:t> inspirer.</a:t>
            </a:r>
          </a:p>
        </p:txBody>
      </p:sp>
      <p:sp>
        <p:nvSpPr>
          <p:cNvPr id="4" name="Freeform 4" descr="DSC04255"/>
          <p:cNvSpPr/>
          <p:nvPr/>
        </p:nvSpPr>
        <p:spPr>
          <a:xfrm>
            <a:off x="6567121" y="298783"/>
            <a:ext cx="11415275" cy="9689257"/>
          </a:xfrm>
          <a:custGeom>
            <a:avLst/>
            <a:gdLst/>
            <a:ahLst/>
            <a:cxnLst/>
            <a:rect l="l" t="t" r="r" b="b"/>
            <a:pathLst>
              <a:path w="11415275" h="9689257">
                <a:moveTo>
                  <a:pt x="0" y="0"/>
                </a:moveTo>
                <a:lnTo>
                  <a:pt x="11415274" y="0"/>
                </a:lnTo>
                <a:lnTo>
                  <a:pt x="11415274" y="9689257"/>
                </a:lnTo>
                <a:lnTo>
                  <a:pt x="0" y="9689257"/>
                </a:lnTo>
                <a:lnTo>
                  <a:pt x="0" y="0"/>
                </a:lnTo>
                <a:close/>
              </a:path>
            </a:pathLst>
          </a:custGeom>
          <a:blipFill>
            <a:blip r:embed="rId2"/>
            <a:stretch>
              <a:fillRect r="-13774"/>
            </a:stretch>
          </a:blipFill>
        </p:spPr>
        <p:txBody>
          <a:bodyPr/>
          <a:lstStyle/>
          <a:p>
            <a:endParaRPr lang="fr-F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303827"/>
          </a:solidFill>
        </p:spPr>
        <p:txBody>
          <a:bodyPr/>
          <a:lstStyle/>
          <a:p>
            <a:endParaRPr lang="fr-FR"/>
          </a:p>
        </p:txBody>
      </p:sp>
      <p:sp>
        <p:nvSpPr>
          <p:cNvPr id="3" name="Freeform 3" descr="DSC04261"/>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2859753" y="1954422"/>
            <a:ext cx="5047247" cy="3813352"/>
          </a:xfrm>
          <a:prstGeom prst="rect">
            <a:avLst/>
          </a:prstGeom>
        </p:spPr>
        <p:txBody>
          <a:bodyPr wrap="square" lIns="0" tIns="0" rIns="0" bIns="0" rtlCol="0" anchor="t">
            <a:spAutoFit/>
          </a:bodyPr>
          <a:lstStyle/>
          <a:p>
            <a:pPr marL="0" lvl="0" indent="0" algn="ctr">
              <a:lnSpc>
                <a:spcPts val="5039"/>
              </a:lnSpc>
            </a:pPr>
            <a:r>
              <a:rPr lang="en-US" sz="3599" u="none" dirty="0" err="1">
                <a:solidFill>
                  <a:srgbClr val="000000"/>
                </a:solidFill>
                <a:latin typeface="Arial Bold"/>
              </a:rPr>
              <a:t>Ici</a:t>
            </a:r>
            <a:r>
              <a:rPr lang="en-US" sz="3599" u="none" dirty="0">
                <a:solidFill>
                  <a:srgbClr val="000000"/>
                </a:solidFill>
                <a:latin typeface="Arial Bold"/>
              </a:rPr>
              <a:t>, </a:t>
            </a:r>
            <a:r>
              <a:rPr lang="en-US" sz="3599" u="none" dirty="0" err="1">
                <a:solidFill>
                  <a:srgbClr val="000000"/>
                </a:solidFill>
                <a:latin typeface="Arial Bold"/>
              </a:rPr>
              <a:t>l’armature</a:t>
            </a:r>
            <a:r>
              <a:rPr lang="en-US" sz="3599" u="none" dirty="0">
                <a:solidFill>
                  <a:srgbClr val="000000"/>
                </a:solidFill>
                <a:latin typeface="Arial Bold"/>
              </a:rPr>
              <a:t> </a:t>
            </a:r>
            <a:r>
              <a:rPr lang="en-US" sz="3599" u="none" dirty="0" err="1">
                <a:solidFill>
                  <a:srgbClr val="000000"/>
                </a:solidFill>
                <a:latin typeface="Arial Bold"/>
              </a:rPr>
              <a:t>végétale</a:t>
            </a:r>
            <a:r>
              <a:rPr lang="en-US" sz="3599" u="none" dirty="0">
                <a:solidFill>
                  <a:srgbClr val="000000"/>
                </a:solidFill>
                <a:latin typeface="Arial Bold"/>
              </a:rPr>
              <a:t> a </a:t>
            </a:r>
            <a:r>
              <a:rPr lang="en-US" sz="3599" u="none" dirty="0" err="1">
                <a:solidFill>
                  <a:srgbClr val="000000"/>
                </a:solidFill>
                <a:latin typeface="Arial Bold"/>
              </a:rPr>
              <a:t>cédé</a:t>
            </a:r>
            <a:r>
              <a:rPr lang="en-US" sz="3599" u="none" dirty="0">
                <a:solidFill>
                  <a:srgbClr val="000000"/>
                </a:solidFill>
                <a:latin typeface="Arial Bold"/>
              </a:rPr>
              <a:t>, </a:t>
            </a:r>
            <a:r>
              <a:rPr lang="en-US" sz="3599" u="none" dirty="0" err="1">
                <a:solidFill>
                  <a:srgbClr val="000000"/>
                </a:solidFill>
                <a:latin typeface="Arial Bold"/>
              </a:rPr>
              <a:t>mais</a:t>
            </a:r>
            <a:r>
              <a:rPr lang="en-US" sz="3599" u="none" dirty="0">
                <a:solidFill>
                  <a:srgbClr val="000000"/>
                </a:solidFill>
                <a:latin typeface="Arial Bold"/>
              </a:rPr>
              <a:t> </a:t>
            </a:r>
            <a:r>
              <a:rPr lang="en-US" sz="3599" u="none" dirty="0" err="1">
                <a:solidFill>
                  <a:srgbClr val="000000"/>
                </a:solidFill>
                <a:latin typeface="Arial Bold"/>
              </a:rPr>
              <a:t>sa</a:t>
            </a:r>
            <a:r>
              <a:rPr lang="en-US" sz="3599" u="none" dirty="0">
                <a:solidFill>
                  <a:srgbClr val="000000"/>
                </a:solidFill>
                <a:latin typeface="Arial Bold"/>
              </a:rPr>
              <a:t> restauration </a:t>
            </a:r>
            <a:r>
              <a:rPr lang="en-US" sz="3599" u="none" dirty="0" err="1">
                <a:solidFill>
                  <a:srgbClr val="000000"/>
                </a:solidFill>
                <a:latin typeface="Arial Bold"/>
              </a:rPr>
              <a:t>devrait</a:t>
            </a:r>
            <a:r>
              <a:rPr lang="en-US" sz="3599" u="none" dirty="0">
                <a:solidFill>
                  <a:srgbClr val="000000"/>
                </a:solidFill>
                <a:latin typeface="Arial Bold"/>
              </a:rPr>
              <a:t> </a:t>
            </a:r>
            <a:r>
              <a:rPr lang="en-US" sz="3599" u="none" dirty="0" err="1">
                <a:solidFill>
                  <a:srgbClr val="000000"/>
                </a:solidFill>
                <a:latin typeface="Arial Bold"/>
              </a:rPr>
              <a:t>être</a:t>
            </a:r>
            <a:r>
              <a:rPr lang="en-US" sz="3599" u="none" dirty="0">
                <a:solidFill>
                  <a:srgbClr val="000000"/>
                </a:solidFill>
                <a:latin typeface="Arial Bold"/>
              </a:rPr>
              <a:t> possible, </a:t>
            </a:r>
            <a:r>
              <a:rPr lang="en-US" sz="3599" u="none" dirty="0" err="1">
                <a:solidFill>
                  <a:srgbClr val="000000"/>
                </a:solidFill>
                <a:latin typeface="Arial Bold"/>
              </a:rPr>
              <a:t>en</a:t>
            </a:r>
            <a:r>
              <a:rPr lang="en-US" sz="3599" u="none" dirty="0">
                <a:solidFill>
                  <a:srgbClr val="000000"/>
                </a:solidFill>
                <a:latin typeface="Arial Bold"/>
              </a:rPr>
              <a:t> </a:t>
            </a:r>
            <a:r>
              <a:rPr lang="en-US" sz="3599" u="none" dirty="0" err="1">
                <a:solidFill>
                  <a:srgbClr val="000000"/>
                </a:solidFill>
                <a:latin typeface="Arial Bold"/>
              </a:rPr>
              <a:t>utilisant</a:t>
            </a:r>
            <a:r>
              <a:rPr lang="en-US" sz="3599" u="none" dirty="0">
                <a:solidFill>
                  <a:srgbClr val="000000"/>
                </a:solidFill>
                <a:latin typeface="Arial Bold"/>
              </a:rPr>
              <a:t> des </a:t>
            </a:r>
            <a:r>
              <a:rPr lang="en-US" sz="3599" u="none" dirty="0" err="1">
                <a:solidFill>
                  <a:srgbClr val="000000"/>
                </a:solidFill>
                <a:latin typeface="Arial Bold"/>
              </a:rPr>
              <a:t>espèces</a:t>
            </a:r>
            <a:r>
              <a:rPr lang="en-US" sz="3599" u="none" dirty="0">
                <a:solidFill>
                  <a:srgbClr val="000000"/>
                </a:solidFill>
                <a:latin typeface="Arial Bold"/>
              </a:rPr>
              <a:t> à </a:t>
            </a:r>
            <a:r>
              <a:rPr lang="en-US" sz="3599" u="none" dirty="0" err="1">
                <a:solidFill>
                  <a:srgbClr val="000000"/>
                </a:solidFill>
                <a:latin typeface="Arial Bold"/>
              </a:rPr>
              <a:t>croissance</a:t>
            </a:r>
            <a:r>
              <a:rPr lang="en-US" sz="3599" u="none" dirty="0">
                <a:solidFill>
                  <a:srgbClr val="000000"/>
                </a:solidFill>
                <a:latin typeface="Arial Bold"/>
              </a:rPr>
              <a:t> </a:t>
            </a:r>
            <a:r>
              <a:rPr lang="en-US" sz="3599" u="none" dirty="0" err="1">
                <a:solidFill>
                  <a:srgbClr val="000000"/>
                </a:solidFill>
                <a:latin typeface="Arial Bold"/>
              </a:rPr>
              <a:t>rapide</a:t>
            </a:r>
            <a:r>
              <a:rPr lang="en-US" sz="3599" u="none" dirty="0">
                <a:solidFill>
                  <a:srgbClr val="000000"/>
                </a:solidFill>
                <a:latin typeface="Arial Bold"/>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62"/>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22060" b="-7544"/>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979C8B"/>
            </a:solidFill>
          </p:spPr>
          <p:txBody>
            <a:bodyPr/>
            <a:lstStyle/>
            <a:p>
              <a:endParaRPr lang="fr-FR"/>
            </a:p>
          </p:txBody>
        </p:sp>
      </p:grpSp>
      <p:sp>
        <p:nvSpPr>
          <p:cNvPr id="5" name="TextBox 5"/>
          <p:cNvSpPr txBox="1"/>
          <p:nvPr/>
        </p:nvSpPr>
        <p:spPr>
          <a:xfrm>
            <a:off x="1028700" y="760889"/>
            <a:ext cx="10411060" cy="681091"/>
          </a:xfrm>
          <a:prstGeom prst="rect">
            <a:avLst/>
          </a:prstGeom>
        </p:spPr>
        <p:txBody>
          <a:bodyPr lIns="0" tIns="0" rIns="0" bIns="0" rtlCol="0" anchor="t">
            <a:spAutoFit/>
          </a:bodyPr>
          <a:lstStyle/>
          <a:p>
            <a:pPr marL="0" lvl="0" indent="0" algn="l">
              <a:lnSpc>
                <a:spcPts val="4984"/>
              </a:lnSpc>
              <a:spcBef>
                <a:spcPct val="0"/>
              </a:spcBef>
            </a:pPr>
            <a:r>
              <a:rPr lang="en-US" sz="3560">
                <a:solidFill>
                  <a:srgbClr val="000000"/>
                </a:solidFill>
                <a:latin typeface="Arial Bold"/>
              </a:rPr>
              <a:t>Seuil en pierres sèches en cours de destruction.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58"/>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l="-821" r="-2730"/>
            </a:stretch>
          </a:blipFill>
        </p:spPr>
        <p:txBody>
          <a:bodyPr/>
          <a:lstStyle/>
          <a:p>
            <a:endParaRPr lang="fr-FR"/>
          </a:p>
        </p:txBody>
      </p:sp>
      <p:sp>
        <p:nvSpPr>
          <p:cNvPr id="3" name="TextBox 3"/>
          <p:cNvSpPr txBox="1"/>
          <p:nvPr/>
        </p:nvSpPr>
        <p:spPr>
          <a:xfrm>
            <a:off x="12788936" y="3476625"/>
            <a:ext cx="4965664" cy="2385268"/>
          </a:xfrm>
          <a:prstGeom prst="rect">
            <a:avLst/>
          </a:prstGeom>
        </p:spPr>
        <p:txBody>
          <a:bodyPr wrap="square" lIns="0" tIns="0" rIns="0" bIns="0" rtlCol="0" anchor="t">
            <a:spAutoFit/>
          </a:bodyPr>
          <a:lstStyle/>
          <a:p>
            <a:pPr marL="0" lvl="0" indent="0" algn="r">
              <a:lnSpc>
                <a:spcPts val="6209"/>
              </a:lnSpc>
            </a:pPr>
            <a:r>
              <a:rPr lang="en-US" sz="5175" u="none" dirty="0" err="1">
                <a:solidFill>
                  <a:srgbClr val="000000"/>
                </a:solidFill>
                <a:latin typeface="Arial"/>
              </a:rPr>
              <a:t>Seuil</a:t>
            </a:r>
            <a:r>
              <a:rPr lang="en-US" sz="5175" u="none" dirty="0">
                <a:solidFill>
                  <a:srgbClr val="000000"/>
                </a:solidFill>
                <a:latin typeface="Arial"/>
              </a:rPr>
              <a:t> </a:t>
            </a:r>
            <a:r>
              <a:rPr lang="en-US" sz="5175" u="none" dirty="0" err="1">
                <a:solidFill>
                  <a:srgbClr val="000000"/>
                </a:solidFill>
                <a:latin typeface="Arial"/>
              </a:rPr>
              <a:t>en</a:t>
            </a:r>
            <a:r>
              <a:rPr lang="en-US" sz="5175" u="none" dirty="0">
                <a:solidFill>
                  <a:srgbClr val="000000"/>
                </a:solidFill>
                <a:latin typeface="Arial"/>
              </a:rPr>
              <a:t> </a:t>
            </a:r>
            <a:r>
              <a:rPr lang="en-US" sz="5175" u="none" dirty="0" err="1">
                <a:solidFill>
                  <a:srgbClr val="000000"/>
                </a:solidFill>
                <a:latin typeface="Arial"/>
              </a:rPr>
              <a:t>pierres</a:t>
            </a:r>
            <a:r>
              <a:rPr lang="en-US" sz="5175" u="none" dirty="0">
                <a:solidFill>
                  <a:srgbClr val="000000"/>
                </a:solidFill>
                <a:latin typeface="Arial"/>
              </a:rPr>
              <a:t> </a:t>
            </a:r>
            <a:r>
              <a:rPr lang="en-US" sz="5175" u="none" dirty="0" err="1">
                <a:solidFill>
                  <a:srgbClr val="000000"/>
                </a:solidFill>
                <a:latin typeface="Arial"/>
              </a:rPr>
              <a:t>sèches</a:t>
            </a:r>
            <a:r>
              <a:rPr lang="en-US" sz="5175" u="none" dirty="0">
                <a:solidFill>
                  <a:srgbClr val="000000"/>
                </a:solidFill>
                <a:latin typeface="Arial"/>
              </a:rPr>
              <a:t> </a:t>
            </a:r>
            <a:r>
              <a:rPr lang="en-US" sz="5175" u="none" dirty="0" err="1">
                <a:solidFill>
                  <a:srgbClr val="000000"/>
                </a:solidFill>
                <a:latin typeface="Arial"/>
              </a:rPr>
              <a:t>en</a:t>
            </a:r>
            <a:r>
              <a:rPr lang="en-US" sz="5175" u="none" dirty="0">
                <a:solidFill>
                  <a:srgbClr val="000000"/>
                </a:solidFill>
                <a:latin typeface="Arial"/>
              </a:rPr>
              <a:t> </a:t>
            </a:r>
            <a:r>
              <a:rPr lang="en-US" sz="5175" u="none" dirty="0" err="1">
                <a:solidFill>
                  <a:srgbClr val="000000"/>
                </a:solidFill>
                <a:latin typeface="Arial"/>
              </a:rPr>
              <a:t>cours</a:t>
            </a:r>
            <a:r>
              <a:rPr lang="en-US" sz="5175" u="none" dirty="0">
                <a:solidFill>
                  <a:srgbClr val="000000"/>
                </a:solidFill>
                <a:latin typeface="Arial"/>
              </a:rPr>
              <a:t> </a:t>
            </a:r>
            <a:r>
              <a:rPr lang="en-US" sz="5175" u="none" dirty="0" err="1">
                <a:solidFill>
                  <a:srgbClr val="000000"/>
                </a:solidFill>
                <a:latin typeface="Arial"/>
              </a:rPr>
              <a:t>d’affouillement</a:t>
            </a:r>
            <a:r>
              <a:rPr lang="en-US" sz="5175" u="none" dirty="0">
                <a:solidFill>
                  <a:srgbClr val="000000"/>
                </a:solidFill>
                <a:latin typeface="Arial"/>
              </a:rPr>
              <a:t>.</a:t>
            </a:r>
          </a:p>
        </p:txBody>
      </p:sp>
      <p:sp>
        <p:nvSpPr>
          <p:cNvPr id="4" name="AutoShape 4"/>
          <p:cNvSpPr/>
          <p:nvPr/>
        </p:nvSpPr>
        <p:spPr>
          <a:xfrm>
            <a:off x="12788936" y="1038225"/>
            <a:ext cx="4470364" cy="0"/>
          </a:xfrm>
          <a:prstGeom prst="line">
            <a:avLst/>
          </a:prstGeom>
          <a:ln w="28575" cap="rnd">
            <a:solidFill>
              <a:srgbClr val="4B6F2B"/>
            </a:solidFill>
            <a:prstDash val="solid"/>
            <a:headEnd type="none" w="sm" len="sm"/>
            <a:tailEnd type="none" w="sm" len="sm"/>
          </a:ln>
        </p:spPr>
        <p:txBody>
          <a:bodyPr/>
          <a:lstStyle/>
          <a:p>
            <a:endParaRPr lang="fr-F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D582C"/>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D582C"/>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D582C"/>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D582C"/>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2970621"/>
          </a:xfrm>
          <a:prstGeom prst="rect">
            <a:avLst/>
          </a:prstGeom>
        </p:spPr>
        <p:txBody>
          <a:bodyPr lIns="0" tIns="0" rIns="0" bIns="0" rtlCol="0" anchor="t">
            <a:spAutoFit/>
          </a:bodyPr>
          <a:lstStyle/>
          <a:p>
            <a:pPr marL="0" lvl="0" indent="0" algn="l">
              <a:lnSpc>
                <a:spcPts val="3898"/>
              </a:lnSpc>
            </a:pPr>
            <a:r>
              <a:rPr lang="en-US" sz="3248" dirty="0" err="1">
                <a:solidFill>
                  <a:srgbClr val="000000"/>
                </a:solidFill>
                <a:latin typeface="Arial"/>
              </a:rPr>
              <a:t>Ces</a:t>
            </a:r>
            <a:r>
              <a:rPr lang="en-US" sz="3248" dirty="0">
                <a:solidFill>
                  <a:srgbClr val="000000"/>
                </a:solidFill>
                <a:latin typeface="Arial"/>
              </a:rPr>
              <a:t> </a:t>
            </a:r>
            <a:r>
              <a:rPr lang="en-US" sz="3248" dirty="0" err="1">
                <a:solidFill>
                  <a:srgbClr val="000000"/>
                </a:solidFill>
                <a:latin typeface="Arial"/>
              </a:rPr>
              <a:t>gros</a:t>
            </a:r>
            <a:r>
              <a:rPr lang="en-US" sz="3248" dirty="0">
                <a:solidFill>
                  <a:srgbClr val="000000"/>
                </a:solidFill>
                <a:latin typeface="Arial"/>
              </a:rPr>
              <a:t> blocs </a:t>
            </a:r>
            <a:r>
              <a:rPr lang="en-US" sz="3248" dirty="0" err="1">
                <a:solidFill>
                  <a:srgbClr val="000000"/>
                </a:solidFill>
                <a:latin typeface="Arial"/>
              </a:rPr>
              <a:t>soutiennent</a:t>
            </a:r>
            <a:r>
              <a:rPr lang="en-US" sz="3248" dirty="0">
                <a:solidFill>
                  <a:srgbClr val="000000"/>
                </a:solidFill>
                <a:latin typeface="Arial"/>
              </a:rPr>
              <a:t> le </a:t>
            </a:r>
            <a:r>
              <a:rPr lang="en-US" sz="3248" dirty="0" err="1">
                <a:solidFill>
                  <a:srgbClr val="000000"/>
                </a:solidFill>
                <a:latin typeface="Arial"/>
              </a:rPr>
              <a:t>seuil</a:t>
            </a:r>
            <a:r>
              <a:rPr lang="en-US" sz="3248" dirty="0">
                <a:solidFill>
                  <a:srgbClr val="000000"/>
                </a:solidFill>
                <a:latin typeface="Arial"/>
              </a:rPr>
              <a:t> </a:t>
            </a:r>
            <a:r>
              <a:rPr lang="en-US" sz="3248" dirty="0" err="1">
                <a:solidFill>
                  <a:srgbClr val="000000"/>
                </a:solidFill>
                <a:latin typeface="Arial"/>
              </a:rPr>
              <a:t>en</a:t>
            </a:r>
            <a:r>
              <a:rPr lang="en-US" sz="3248" dirty="0">
                <a:solidFill>
                  <a:srgbClr val="000000"/>
                </a:solidFill>
                <a:latin typeface="Arial"/>
              </a:rPr>
              <a:t> </a:t>
            </a:r>
            <a:r>
              <a:rPr lang="en-US" sz="3248" dirty="0" err="1">
                <a:solidFill>
                  <a:srgbClr val="000000"/>
                </a:solidFill>
                <a:latin typeface="Arial"/>
              </a:rPr>
              <a:t>pierres</a:t>
            </a:r>
            <a:r>
              <a:rPr lang="en-US" sz="3248" dirty="0">
                <a:solidFill>
                  <a:srgbClr val="000000"/>
                </a:solidFill>
                <a:latin typeface="Arial"/>
              </a:rPr>
              <a:t> </a:t>
            </a:r>
            <a:r>
              <a:rPr lang="en-US" sz="3248" dirty="0" err="1">
                <a:solidFill>
                  <a:srgbClr val="000000"/>
                </a:solidFill>
                <a:latin typeface="Arial"/>
              </a:rPr>
              <a:t>sèches</a:t>
            </a:r>
            <a:r>
              <a:rPr lang="en-US" sz="3248" dirty="0">
                <a:solidFill>
                  <a:srgbClr val="000000"/>
                </a:solidFill>
                <a:latin typeface="Arial"/>
              </a:rPr>
              <a:t>, </a:t>
            </a:r>
            <a:r>
              <a:rPr lang="en-US" sz="3248" dirty="0" err="1">
                <a:solidFill>
                  <a:srgbClr val="000000"/>
                </a:solidFill>
                <a:latin typeface="Arial"/>
              </a:rPr>
              <a:t>mais</a:t>
            </a:r>
            <a:r>
              <a:rPr lang="en-US" sz="3248" dirty="0">
                <a:solidFill>
                  <a:srgbClr val="000000"/>
                </a:solidFill>
                <a:latin typeface="Arial"/>
              </a:rPr>
              <a:t> </a:t>
            </a:r>
            <a:r>
              <a:rPr lang="en-US" sz="3248" dirty="0" err="1">
                <a:solidFill>
                  <a:srgbClr val="000000"/>
                </a:solidFill>
                <a:latin typeface="Arial"/>
              </a:rPr>
              <a:t>l’affouillement</a:t>
            </a:r>
            <a:r>
              <a:rPr lang="en-US" sz="3248" dirty="0">
                <a:solidFill>
                  <a:srgbClr val="000000"/>
                </a:solidFill>
                <a:latin typeface="Arial"/>
              </a:rPr>
              <a:t> </a:t>
            </a:r>
            <a:r>
              <a:rPr lang="en-US" sz="3248" dirty="0" err="1">
                <a:solidFill>
                  <a:srgbClr val="000000"/>
                </a:solidFill>
                <a:latin typeface="Arial"/>
              </a:rPr>
              <a:t>en</a:t>
            </a:r>
            <a:r>
              <a:rPr lang="en-US" sz="3248" dirty="0">
                <a:solidFill>
                  <a:srgbClr val="000000"/>
                </a:solidFill>
                <a:latin typeface="Arial"/>
              </a:rPr>
              <a:t> </a:t>
            </a:r>
            <a:r>
              <a:rPr lang="en-US" sz="3248" dirty="0" err="1">
                <a:solidFill>
                  <a:srgbClr val="000000"/>
                </a:solidFill>
                <a:latin typeface="Arial"/>
              </a:rPr>
              <a:t>compromet</a:t>
            </a:r>
            <a:r>
              <a:rPr lang="en-US" sz="3248" dirty="0">
                <a:solidFill>
                  <a:srgbClr val="000000"/>
                </a:solidFill>
                <a:latin typeface="Arial"/>
              </a:rPr>
              <a:t> la </a:t>
            </a:r>
            <a:r>
              <a:rPr lang="en-US" sz="3248" dirty="0" err="1">
                <a:solidFill>
                  <a:srgbClr val="000000"/>
                </a:solidFill>
                <a:latin typeface="Arial"/>
              </a:rPr>
              <a:t>stabilité</a:t>
            </a:r>
            <a:r>
              <a:rPr lang="en-US" sz="3248" dirty="0">
                <a:solidFill>
                  <a:srgbClr val="000000"/>
                </a:solidFill>
                <a:latin typeface="Arial"/>
              </a:rPr>
              <a:t>. </a:t>
            </a:r>
          </a:p>
        </p:txBody>
      </p:sp>
      <p:grpSp>
        <p:nvGrpSpPr>
          <p:cNvPr id="7" name="Group 7"/>
          <p:cNvGrpSpPr/>
          <p:nvPr/>
        </p:nvGrpSpPr>
        <p:grpSpPr>
          <a:xfrm>
            <a:off x="6609240" y="1409700"/>
            <a:ext cx="11584274" cy="7050684"/>
            <a:chOff x="0" y="0"/>
            <a:chExt cx="10433050" cy="6350000"/>
          </a:xfrm>
        </p:grpSpPr>
        <p:sp>
          <p:nvSpPr>
            <p:cNvPr id="8" name="Freeform 8" descr="DSC0426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59"/>
          <p:cNvSpPr/>
          <p:nvPr/>
        </p:nvSpPr>
        <p:spPr>
          <a:xfrm>
            <a:off x="0" y="0"/>
            <a:ext cx="8416244" cy="10287000"/>
          </a:xfrm>
          <a:custGeom>
            <a:avLst/>
            <a:gdLst/>
            <a:ahLst/>
            <a:cxnLst/>
            <a:rect l="l" t="t" r="r" b="b"/>
            <a:pathLst>
              <a:path w="8416244" h="10287000">
                <a:moveTo>
                  <a:pt x="0" y="0"/>
                </a:moveTo>
                <a:lnTo>
                  <a:pt x="8416244" y="0"/>
                </a:lnTo>
                <a:lnTo>
                  <a:pt x="8416244" y="10287000"/>
                </a:lnTo>
                <a:lnTo>
                  <a:pt x="0" y="10287000"/>
                </a:lnTo>
                <a:lnTo>
                  <a:pt x="0" y="0"/>
                </a:lnTo>
                <a:close/>
              </a:path>
            </a:pathLst>
          </a:custGeom>
          <a:blipFill>
            <a:blip r:embed="rId2"/>
            <a:stretch>
              <a:fillRect l="-41609" r="-22227"/>
            </a:stretch>
          </a:blipFill>
        </p:spPr>
        <p:txBody>
          <a:bodyPr/>
          <a:lstStyle/>
          <a:p>
            <a:endParaRPr lang="fr-FR"/>
          </a:p>
        </p:txBody>
      </p:sp>
      <p:sp>
        <p:nvSpPr>
          <p:cNvPr id="3" name="TextBox 3"/>
          <p:cNvSpPr txBox="1"/>
          <p:nvPr/>
        </p:nvSpPr>
        <p:spPr>
          <a:xfrm>
            <a:off x="10101487" y="1095375"/>
            <a:ext cx="6700613" cy="7972425"/>
          </a:xfrm>
          <a:prstGeom prst="rect">
            <a:avLst/>
          </a:prstGeom>
        </p:spPr>
        <p:txBody>
          <a:bodyPr lIns="0" tIns="0" rIns="0" bIns="0" rtlCol="0" anchor="t">
            <a:spAutoFit/>
          </a:bodyPr>
          <a:lstStyle/>
          <a:p>
            <a:pPr marL="0" lvl="0" indent="0" algn="l">
              <a:lnSpc>
                <a:spcPts val="7796"/>
              </a:lnSpc>
            </a:pPr>
            <a:r>
              <a:rPr lang="en-US" sz="6496" dirty="0">
                <a:solidFill>
                  <a:srgbClr val="000000"/>
                </a:solidFill>
                <a:latin typeface="Arial"/>
              </a:rPr>
              <a:t>Un </a:t>
            </a:r>
            <a:r>
              <a:rPr lang="en-US" sz="6496" dirty="0" err="1">
                <a:solidFill>
                  <a:srgbClr val="000000"/>
                </a:solidFill>
                <a:latin typeface="Arial"/>
              </a:rPr>
              <a:t>pavage</a:t>
            </a:r>
            <a:r>
              <a:rPr lang="en-US" sz="6496" dirty="0">
                <a:solidFill>
                  <a:srgbClr val="000000"/>
                </a:solidFill>
                <a:latin typeface="Arial"/>
              </a:rPr>
              <a:t> naturel se met </a:t>
            </a:r>
            <a:r>
              <a:rPr lang="en-US" sz="6496" dirty="0" err="1">
                <a:solidFill>
                  <a:srgbClr val="000000"/>
                </a:solidFill>
                <a:latin typeface="Arial"/>
              </a:rPr>
              <a:t>en</a:t>
            </a:r>
            <a:r>
              <a:rPr lang="en-US" sz="6496" dirty="0">
                <a:solidFill>
                  <a:srgbClr val="000000"/>
                </a:solidFill>
                <a:latin typeface="Arial"/>
              </a:rPr>
              <a:t> place dans le fond de la ravine. Il </a:t>
            </a:r>
            <a:r>
              <a:rPr lang="en-US" sz="6496" dirty="0" err="1">
                <a:solidFill>
                  <a:srgbClr val="000000"/>
                </a:solidFill>
                <a:latin typeface="Arial"/>
              </a:rPr>
              <a:t>freine</a:t>
            </a:r>
            <a:r>
              <a:rPr lang="en-US" sz="6496" dirty="0">
                <a:solidFill>
                  <a:srgbClr val="000000"/>
                </a:solidFill>
                <a:latin typeface="Arial"/>
              </a:rPr>
              <a:t> le </a:t>
            </a:r>
            <a:r>
              <a:rPr lang="en-US" sz="6496" dirty="0" err="1">
                <a:solidFill>
                  <a:srgbClr val="000000"/>
                </a:solidFill>
                <a:latin typeface="Arial"/>
              </a:rPr>
              <a:t>creusement</a:t>
            </a:r>
            <a:r>
              <a:rPr lang="en-US" sz="6496" dirty="0">
                <a:solidFill>
                  <a:srgbClr val="000000"/>
                </a:solidFill>
                <a:latin typeface="Arial"/>
              </a:rPr>
              <a:t>, </a:t>
            </a:r>
            <a:r>
              <a:rPr lang="en-US" sz="6496" dirty="0" err="1">
                <a:solidFill>
                  <a:srgbClr val="000000"/>
                </a:solidFill>
                <a:latin typeface="Arial"/>
              </a:rPr>
              <a:t>mais</a:t>
            </a:r>
            <a:r>
              <a:rPr lang="en-US" sz="6496" dirty="0">
                <a:solidFill>
                  <a:srgbClr val="000000"/>
                </a:solidFill>
                <a:latin typeface="Arial"/>
              </a:rPr>
              <a:t> ne </a:t>
            </a:r>
            <a:r>
              <a:rPr lang="en-US" sz="6496" dirty="0" err="1">
                <a:solidFill>
                  <a:srgbClr val="000000"/>
                </a:solidFill>
                <a:latin typeface="Arial"/>
              </a:rPr>
              <a:t>suffit</a:t>
            </a:r>
            <a:r>
              <a:rPr lang="en-US" sz="6496" dirty="0">
                <a:solidFill>
                  <a:srgbClr val="000000"/>
                </a:solidFill>
                <a:latin typeface="Arial"/>
              </a:rPr>
              <a:t> pas pour </a:t>
            </a:r>
            <a:r>
              <a:rPr lang="en-US" sz="6496" dirty="0" err="1">
                <a:solidFill>
                  <a:srgbClr val="000000"/>
                </a:solidFill>
                <a:latin typeface="Arial"/>
              </a:rPr>
              <a:t>l’arrêter</a:t>
            </a:r>
            <a:r>
              <a:rPr lang="en-US" sz="6496" dirty="0">
                <a:solidFill>
                  <a:srgbClr val="000000"/>
                </a:solidFill>
                <a:latin typeface="Aria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85839"/>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85839"/>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85839"/>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85839"/>
            </a:solidFill>
            <a:prstDash val="solid"/>
            <a:headEnd type="none" w="sm" len="sm"/>
            <a:tailEnd type="none" w="sm" len="sm"/>
          </a:ln>
        </p:spPr>
        <p:txBody>
          <a:bodyPr/>
          <a:lstStyle/>
          <a:p>
            <a:endParaRPr lang="fr-FR"/>
          </a:p>
        </p:txBody>
      </p:sp>
      <p:sp>
        <p:nvSpPr>
          <p:cNvPr id="6" name="TextBox 6"/>
          <p:cNvSpPr txBox="1"/>
          <p:nvPr/>
        </p:nvSpPr>
        <p:spPr>
          <a:xfrm>
            <a:off x="2115395" y="3209925"/>
            <a:ext cx="3696692" cy="4476750"/>
          </a:xfrm>
          <a:prstGeom prst="rect">
            <a:avLst/>
          </a:prstGeom>
        </p:spPr>
        <p:txBody>
          <a:bodyPr lIns="0" tIns="0" rIns="0" bIns="0" rtlCol="0" anchor="t">
            <a:spAutoFit/>
          </a:bodyPr>
          <a:lstStyle/>
          <a:p>
            <a:pPr marL="0" lvl="0" indent="0" algn="l">
              <a:lnSpc>
                <a:spcPts val="4973"/>
              </a:lnSpc>
            </a:pPr>
            <a:r>
              <a:rPr lang="en-US" sz="4144">
                <a:solidFill>
                  <a:srgbClr val="000000"/>
                </a:solidFill>
                <a:latin typeface="Arial"/>
              </a:rPr>
              <a:t>Des jardins boisés occupent encore certains talwegs et les replats au pied du versant.</a:t>
            </a:r>
          </a:p>
        </p:txBody>
      </p:sp>
      <p:grpSp>
        <p:nvGrpSpPr>
          <p:cNvPr id="7" name="Group 7"/>
          <p:cNvGrpSpPr/>
          <p:nvPr/>
        </p:nvGrpSpPr>
        <p:grpSpPr>
          <a:xfrm>
            <a:off x="6679229" y="1141206"/>
            <a:ext cx="11583628" cy="7050291"/>
            <a:chOff x="0" y="0"/>
            <a:chExt cx="10433050" cy="6350000"/>
          </a:xfrm>
        </p:grpSpPr>
        <p:sp>
          <p:nvSpPr>
            <p:cNvPr id="8" name="Freeform 8" descr="DSC0396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B2F2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B2F2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B2F2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B2F20"/>
            </a:solidFill>
            <a:prstDash val="solid"/>
            <a:headEnd type="none" w="sm" len="sm"/>
            <a:tailEnd type="none" w="sm" len="sm"/>
          </a:ln>
        </p:spPr>
        <p:txBody>
          <a:bodyPr/>
          <a:lstStyle/>
          <a:p>
            <a:endParaRPr lang="fr-FR"/>
          </a:p>
        </p:txBody>
      </p:sp>
      <p:sp>
        <p:nvSpPr>
          <p:cNvPr id="6" name="TextBox 6"/>
          <p:cNvSpPr txBox="1"/>
          <p:nvPr/>
        </p:nvSpPr>
        <p:spPr>
          <a:xfrm>
            <a:off x="2115395" y="3157538"/>
            <a:ext cx="3696692" cy="4600575"/>
          </a:xfrm>
          <a:prstGeom prst="rect">
            <a:avLst/>
          </a:prstGeom>
        </p:spPr>
        <p:txBody>
          <a:bodyPr lIns="0" tIns="0" rIns="0" bIns="0" rtlCol="0" anchor="t">
            <a:spAutoFit/>
          </a:bodyPr>
          <a:lstStyle/>
          <a:p>
            <a:pPr marL="0" lvl="0" indent="0" algn="l">
              <a:lnSpc>
                <a:spcPts val="3992"/>
              </a:lnSpc>
            </a:pPr>
            <a:r>
              <a:rPr lang="en-US" sz="3326">
                <a:solidFill>
                  <a:srgbClr val="000000"/>
                </a:solidFill>
                <a:latin typeface="Arial"/>
              </a:rPr>
              <a:t>Un seuil en pierres sèches en cours d’affouillement. Par ailleurs, la taille des blocs utilisés est trop faible, ils ne résisteront pas à l’entrainement par les crues.</a:t>
            </a:r>
          </a:p>
        </p:txBody>
      </p:sp>
      <p:grpSp>
        <p:nvGrpSpPr>
          <p:cNvPr id="7" name="Group 7"/>
          <p:cNvGrpSpPr/>
          <p:nvPr/>
        </p:nvGrpSpPr>
        <p:grpSpPr>
          <a:xfrm>
            <a:off x="6702877" y="1257300"/>
            <a:ext cx="11583620" cy="7050286"/>
            <a:chOff x="0" y="0"/>
            <a:chExt cx="10433050" cy="6350000"/>
          </a:xfrm>
        </p:grpSpPr>
        <p:sp>
          <p:nvSpPr>
            <p:cNvPr id="8" name="Freeform 8" descr="DSCN2682"/>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 b="-21269"/>
              </a:stretch>
            </a:blipFill>
          </p:spPr>
          <p:txBody>
            <a:bodyPr/>
            <a:lstStyle/>
            <a:p>
              <a:endParaRPr lang="fr-F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72"/>
          <p:cNvSpPr/>
          <p:nvPr/>
        </p:nvSpPr>
        <p:spPr>
          <a:xfrm>
            <a:off x="0" y="0"/>
            <a:ext cx="8416244" cy="10287000"/>
          </a:xfrm>
          <a:custGeom>
            <a:avLst/>
            <a:gdLst/>
            <a:ahLst/>
            <a:cxnLst/>
            <a:rect l="l" t="t" r="r" b="b"/>
            <a:pathLst>
              <a:path w="8416244" h="10287000">
                <a:moveTo>
                  <a:pt x="0" y="0"/>
                </a:moveTo>
                <a:lnTo>
                  <a:pt x="8416244" y="0"/>
                </a:lnTo>
                <a:lnTo>
                  <a:pt x="8416244" y="10287000"/>
                </a:lnTo>
                <a:lnTo>
                  <a:pt x="0" y="10287000"/>
                </a:lnTo>
                <a:lnTo>
                  <a:pt x="0" y="0"/>
                </a:lnTo>
                <a:close/>
              </a:path>
            </a:pathLst>
          </a:custGeom>
          <a:blipFill>
            <a:blip r:embed="rId2"/>
            <a:stretch>
              <a:fillRect l="-19504" r="-44332"/>
            </a:stretch>
          </a:blipFill>
        </p:spPr>
        <p:txBody>
          <a:bodyPr/>
          <a:lstStyle/>
          <a:p>
            <a:endParaRPr lang="fr-FR"/>
          </a:p>
        </p:txBody>
      </p:sp>
      <p:sp>
        <p:nvSpPr>
          <p:cNvPr id="3" name="TextBox 3"/>
          <p:cNvSpPr txBox="1"/>
          <p:nvPr/>
        </p:nvSpPr>
        <p:spPr>
          <a:xfrm>
            <a:off x="10101487" y="1333500"/>
            <a:ext cx="6700613" cy="8368766"/>
          </a:xfrm>
          <a:prstGeom prst="rect">
            <a:avLst/>
          </a:prstGeom>
        </p:spPr>
        <p:txBody>
          <a:bodyPr lIns="0" tIns="0" rIns="0" bIns="0" rtlCol="0" anchor="t">
            <a:spAutoFit/>
          </a:bodyPr>
          <a:lstStyle/>
          <a:p>
            <a:pPr marL="0" lvl="0" indent="0" algn="l">
              <a:lnSpc>
                <a:spcPts val="7295"/>
              </a:lnSpc>
            </a:pPr>
            <a:r>
              <a:rPr lang="en-US" sz="6079" dirty="0" err="1">
                <a:solidFill>
                  <a:srgbClr val="000000"/>
                </a:solidFill>
                <a:latin typeface="Arial"/>
              </a:rPr>
              <a:t>L’inclinaison</a:t>
            </a:r>
            <a:r>
              <a:rPr lang="en-US" sz="6079" dirty="0">
                <a:solidFill>
                  <a:srgbClr val="000000"/>
                </a:solidFill>
                <a:latin typeface="Arial"/>
              </a:rPr>
              <a:t> de </a:t>
            </a:r>
            <a:r>
              <a:rPr lang="en-US" sz="6079" dirty="0" err="1">
                <a:solidFill>
                  <a:srgbClr val="000000"/>
                </a:solidFill>
                <a:latin typeface="Arial"/>
              </a:rPr>
              <a:t>l’arbre</a:t>
            </a:r>
            <a:r>
              <a:rPr lang="en-US" sz="6079" dirty="0">
                <a:solidFill>
                  <a:srgbClr val="000000"/>
                </a:solidFill>
                <a:latin typeface="Arial"/>
              </a:rPr>
              <a:t> et le </a:t>
            </a:r>
            <a:r>
              <a:rPr lang="en-US" sz="6079" dirty="0" err="1">
                <a:solidFill>
                  <a:srgbClr val="000000"/>
                </a:solidFill>
                <a:latin typeface="Arial"/>
              </a:rPr>
              <a:t>modelé</a:t>
            </a:r>
            <a:r>
              <a:rPr lang="en-US" sz="6079" dirty="0">
                <a:solidFill>
                  <a:srgbClr val="000000"/>
                </a:solidFill>
                <a:latin typeface="Arial"/>
              </a:rPr>
              <a:t> de la rive gauche (</a:t>
            </a:r>
            <a:r>
              <a:rPr lang="en-US" sz="4000" dirty="0">
                <a:solidFill>
                  <a:srgbClr val="000000"/>
                </a:solidFill>
                <a:latin typeface="Arial"/>
              </a:rPr>
              <a:t>à gauche sur la photo</a:t>
            </a:r>
            <a:r>
              <a:rPr lang="en-US" sz="6079" dirty="0">
                <a:solidFill>
                  <a:srgbClr val="000000"/>
                </a:solidFill>
                <a:latin typeface="Arial"/>
              </a:rPr>
              <a:t>) </a:t>
            </a:r>
            <a:r>
              <a:rPr lang="en-US" sz="6079" dirty="0" err="1">
                <a:solidFill>
                  <a:srgbClr val="000000"/>
                </a:solidFill>
                <a:latin typeface="Arial"/>
              </a:rPr>
              <a:t>montrent</a:t>
            </a:r>
            <a:r>
              <a:rPr lang="en-US" sz="6079" dirty="0">
                <a:solidFill>
                  <a:srgbClr val="000000"/>
                </a:solidFill>
                <a:latin typeface="Arial"/>
              </a:rPr>
              <a:t> que les </a:t>
            </a:r>
            <a:r>
              <a:rPr lang="en-US" sz="6079" dirty="0" err="1">
                <a:solidFill>
                  <a:srgbClr val="000000"/>
                </a:solidFill>
                <a:latin typeface="Arial"/>
              </a:rPr>
              <a:t>berges</a:t>
            </a:r>
            <a:r>
              <a:rPr lang="en-US" sz="6079" dirty="0">
                <a:solidFill>
                  <a:srgbClr val="000000"/>
                </a:solidFill>
                <a:latin typeface="Arial"/>
              </a:rPr>
              <a:t> </a:t>
            </a:r>
            <a:r>
              <a:rPr lang="en-US" sz="6079" dirty="0" err="1">
                <a:solidFill>
                  <a:srgbClr val="000000"/>
                </a:solidFill>
                <a:latin typeface="Arial"/>
              </a:rPr>
              <a:t>sont</a:t>
            </a:r>
            <a:r>
              <a:rPr lang="en-US" sz="6079" dirty="0">
                <a:solidFill>
                  <a:srgbClr val="000000"/>
                </a:solidFill>
                <a:latin typeface="Arial"/>
              </a:rPr>
              <a:t> </a:t>
            </a:r>
            <a:r>
              <a:rPr lang="en-US" sz="6079" dirty="0" err="1">
                <a:solidFill>
                  <a:srgbClr val="000000"/>
                </a:solidFill>
                <a:latin typeface="Arial"/>
              </a:rPr>
              <a:t>instables</a:t>
            </a:r>
            <a:r>
              <a:rPr lang="en-US" sz="6079" dirty="0">
                <a:solidFill>
                  <a:srgbClr val="000000"/>
                </a:solidFill>
                <a:latin typeface="Arial"/>
              </a:rPr>
              <a:t> à cause de </a:t>
            </a:r>
            <a:r>
              <a:rPr lang="en-US" sz="6079" dirty="0" err="1">
                <a:solidFill>
                  <a:srgbClr val="000000"/>
                </a:solidFill>
                <a:latin typeface="Arial"/>
              </a:rPr>
              <a:t>l’incision</a:t>
            </a:r>
            <a:r>
              <a:rPr lang="en-US" sz="6079" dirty="0">
                <a:solidFill>
                  <a:srgbClr val="000000"/>
                </a:solidFill>
                <a:latin typeface="Arial"/>
              </a:rPr>
              <a:t> de la ravine.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9943782" y="1475739"/>
            <a:ext cx="6687186" cy="1952625"/>
          </a:xfrm>
          <a:prstGeom prst="rect">
            <a:avLst/>
          </a:prstGeom>
        </p:spPr>
        <p:txBody>
          <a:bodyPr lIns="0" tIns="0" rIns="0" bIns="0" rtlCol="0" anchor="t">
            <a:spAutoFit/>
          </a:bodyPr>
          <a:lstStyle/>
          <a:p>
            <a:pPr marL="0" lvl="0" indent="0" algn="l">
              <a:lnSpc>
                <a:spcPts val="7263"/>
              </a:lnSpc>
            </a:pPr>
            <a:r>
              <a:rPr lang="en-US" sz="6052">
                <a:solidFill>
                  <a:srgbClr val="000000"/>
                </a:solidFill>
                <a:latin typeface="Arial Bold"/>
              </a:rPr>
              <a:t>En aval de la zone en incision rapide</a:t>
            </a:r>
          </a:p>
        </p:txBody>
      </p:sp>
      <p:sp>
        <p:nvSpPr>
          <p:cNvPr id="3" name="TextBox 3"/>
          <p:cNvSpPr txBox="1"/>
          <p:nvPr/>
        </p:nvSpPr>
        <p:spPr>
          <a:xfrm>
            <a:off x="9943782" y="4850537"/>
            <a:ext cx="6687186" cy="2957476"/>
          </a:xfrm>
          <a:prstGeom prst="rect">
            <a:avLst/>
          </a:prstGeom>
        </p:spPr>
        <p:txBody>
          <a:bodyPr lIns="0" tIns="0" rIns="0" bIns="0" rtlCol="0" anchor="t">
            <a:spAutoFit/>
          </a:bodyPr>
          <a:lstStyle/>
          <a:p>
            <a:pPr marL="0" lvl="0" indent="0" algn="l">
              <a:lnSpc>
                <a:spcPts val="3919"/>
              </a:lnSpc>
              <a:spcBef>
                <a:spcPct val="0"/>
              </a:spcBef>
            </a:pPr>
            <a:r>
              <a:rPr lang="en-US" sz="2799" dirty="0">
                <a:solidFill>
                  <a:srgbClr val="000000"/>
                </a:solidFill>
                <a:latin typeface="Arial"/>
              </a:rPr>
              <a:t>La </a:t>
            </a:r>
            <a:r>
              <a:rPr lang="en-US" sz="2799" dirty="0" err="1">
                <a:solidFill>
                  <a:srgbClr val="000000"/>
                </a:solidFill>
                <a:latin typeface="Arial"/>
              </a:rPr>
              <a:t>pente</a:t>
            </a:r>
            <a:r>
              <a:rPr lang="en-US" sz="2799" dirty="0">
                <a:solidFill>
                  <a:srgbClr val="000000"/>
                </a:solidFill>
                <a:latin typeface="Arial"/>
              </a:rPr>
              <a:t> de la ravine </a:t>
            </a:r>
            <a:r>
              <a:rPr lang="en-US" sz="2799" dirty="0" err="1">
                <a:solidFill>
                  <a:srgbClr val="000000"/>
                </a:solidFill>
                <a:latin typeface="Arial"/>
              </a:rPr>
              <a:t>diminue</a:t>
            </a:r>
            <a:r>
              <a:rPr lang="en-US" sz="2799" dirty="0">
                <a:solidFill>
                  <a:srgbClr val="000000"/>
                </a:solidFill>
                <a:latin typeface="Arial"/>
              </a:rPr>
              <a:t> et </a:t>
            </a:r>
            <a:r>
              <a:rPr lang="en-US" sz="2799" dirty="0" err="1">
                <a:solidFill>
                  <a:srgbClr val="000000"/>
                </a:solidFill>
                <a:latin typeface="Arial"/>
              </a:rPr>
              <a:t>une</a:t>
            </a:r>
            <a:r>
              <a:rPr lang="en-US" sz="2799" dirty="0">
                <a:solidFill>
                  <a:srgbClr val="000000"/>
                </a:solidFill>
                <a:latin typeface="Arial"/>
              </a:rPr>
              <a:t> </a:t>
            </a:r>
            <a:r>
              <a:rPr lang="en-US" sz="2799" dirty="0" err="1">
                <a:solidFill>
                  <a:srgbClr val="000000"/>
                </a:solidFill>
                <a:latin typeface="Arial"/>
              </a:rPr>
              <a:t>partie</a:t>
            </a:r>
            <a:r>
              <a:rPr lang="en-US" sz="2799" dirty="0">
                <a:solidFill>
                  <a:srgbClr val="000000"/>
                </a:solidFill>
                <a:latin typeface="Arial"/>
              </a:rPr>
              <a:t> des alluvions </a:t>
            </a:r>
            <a:r>
              <a:rPr lang="en-US" sz="2799" dirty="0" err="1">
                <a:solidFill>
                  <a:srgbClr val="000000"/>
                </a:solidFill>
                <a:latin typeface="Arial"/>
              </a:rPr>
              <a:t>transportées</a:t>
            </a:r>
            <a:r>
              <a:rPr lang="en-US" sz="2799" dirty="0">
                <a:solidFill>
                  <a:srgbClr val="000000"/>
                </a:solidFill>
                <a:latin typeface="Arial"/>
              </a:rPr>
              <a:t> se </a:t>
            </a:r>
            <a:r>
              <a:rPr lang="en-US" sz="2799" dirty="0" err="1">
                <a:solidFill>
                  <a:srgbClr val="000000"/>
                </a:solidFill>
                <a:latin typeface="Arial"/>
              </a:rPr>
              <a:t>dépose</a:t>
            </a:r>
            <a:r>
              <a:rPr lang="en-US" sz="2799" dirty="0">
                <a:solidFill>
                  <a:srgbClr val="000000"/>
                </a:solidFill>
                <a:latin typeface="Arial"/>
              </a:rPr>
              <a:t>, </a:t>
            </a:r>
            <a:r>
              <a:rPr lang="en-US" sz="2799" dirty="0" err="1">
                <a:solidFill>
                  <a:srgbClr val="000000"/>
                </a:solidFill>
                <a:latin typeface="Arial"/>
              </a:rPr>
              <a:t>créant</a:t>
            </a:r>
            <a:r>
              <a:rPr lang="en-US" sz="2799" dirty="0">
                <a:solidFill>
                  <a:srgbClr val="000000"/>
                </a:solidFill>
                <a:latin typeface="Arial"/>
              </a:rPr>
              <a:t> </a:t>
            </a:r>
            <a:r>
              <a:rPr lang="en-US" sz="2799" dirty="0" err="1">
                <a:solidFill>
                  <a:srgbClr val="000000"/>
                </a:solidFill>
                <a:latin typeface="Arial"/>
              </a:rPr>
              <a:t>une</a:t>
            </a:r>
            <a:r>
              <a:rPr lang="en-US" sz="2799" dirty="0">
                <a:solidFill>
                  <a:srgbClr val="000000"/>
                </a:solidFill>
                <a:latin typeface="Arial"/>
              </a:rPr>
              <a:t> zone fertile. </a:t>
            </a:r>
            <a:r>
              <a:rPr lang="en-US" sz="2799" dirty="0" err="1">
                <a:solidFill>
                  <a:srgbClr val="000000"/>
                </a:solidFill>
                <a:latin typeface="Arial"/>
              </a:rPr>
              <a:t>L’incision</a:t>
            </a:r>
            <a:r>
              <a:rPr lang="en-US" sz="2799" dirty="0">
                <a:solidFill>
                  <a:srgbClr val="000000"/>
                </a:solidFill>
                <a:latin typeface="Arial"/>
              </a:rPr>
              <a:t> de la petite ravine </a:t>
            </a:r>
            <a:r>
              <a:rPr lang="en-US" sz="2799" dirty="0" err="1">
                <a:solidFill>
                  <a:srgbClr val="000000"/>
                </a:solidFill>
                <a:latin typeface="Arial"/>
              </a:rPr>
              <a:t>observée</a:t>
            </a:r>
            <a:r>
              <a:rPr lang="en-US" sz="2799" dirty="0">
                <a:solidFill>
                  <a:srgbClr val="000000"/>
                </a:solidFill>
                <a:latin typeface="Arial"/>
              </a:rPr>
              <a:t> </a:t>
            </a:r>
            <a:r>
              <a:rPr lang="en-US" sz="2799" dirty="0" err="1">
                <a:solidFill>
                  <a:srgbClr val="000000"/>
                </a:solidFill>
                <a:latin typeface="Arial"/>
              </a:rPr>
              <a:t>pourrait</a:t>
            </a:r>
            <a:r>
              <a:rPr lang="en-US" sz="2799" dirty="0">
                <a:solidFill>
                  <a:srgbClr val="000000"/>
                </a:solidFill>
                <a:latin typeface="Arial"/>
              </a:rPr>
              <a:t> </a:t>
            </a:r>
            <a:r>
              <a:rPr lang="en-US" sz="2799" dirty="0" err="1">
                <a:solidFill>
                  <a:srgbClr val="000000"/>
                </a:solidFill>
                <a:latin typeface="Arial"/>
              </a:rPr>
              <a:t>être</a:t>
            </a:r>
            <a:r>
              <a:rPr lang="en-US" sz="2799" dirty="0">
                <a:solidFill>
                  <a:srgbClr val="000000"/>
                </a:solidFill>
                <a:latin typeface="Arial"/>
              </a:rPr>
              <a:t> </a:t>
            </a:r>
            <a:r>
              <a:rPr lang="en-US" sz="2799" dirty="0" err="1">
                <a:solidFill>
                  <a:srgbClr val="000000"/>
                </a:solidFill>
                <a:latin typeface="Arial"/>
              </a:rPr>
              <a:t>stoppée</a:t>
            </a:r>
            <a:r>
              <a:rPr lang="en-US" sz="2799" dirty="0">
                <a:solidFill>
                  <a:srgbClr val="000000"/>
                </a:solidFill>
                <a:latin typeface="Arial"/>
              </a:rPr>
              <a:t> par des </a:t>
            </a:r>
            <a:r>
              <a:rPr lang="en-US" sz="2799" dirty="0" err="1">
                <a:solidFill>
                  <a:srgbClr val="000000"/>
                </a:solidFill>
                <a:latin typeface="Arial"/>
              </a:rPr>
              <a:t>seuils</a:t>
            </a:r>
            <a:r>
              <a:rPr lang="en-US" sz="2799" dirty="0">
                <a:solidFill>
                  <a:srgbClr val="000000"/>
                </a:solidFill>
                <a:latin typeface="Arial"/>
              </a:rPr>
              <a:t> </a:t>
            </a:r>
            <a:r>
              <a:rPr lang="en-US" sz="2799" dirty="0" err="1">
                <a:solidFill>
                  <a:srgbClr val="000000"/>
                </a:solidFill>
                <a:latin typeface="Arial"/>
              </a:rPr>
              <a:t>biologiques</a:t>
            </a:r>
            <a:r>
              <a:rPr lang="en-US" sz="2799" dirty="0">
                <a:solidFill>
                  <a:srgbClr val="000000"/>
                </a:solidFill>
                <a:latin typeface="Arial"/>
              </a:rPr>
              <a:t> </a:t>
            </a:r>
            <a:r>
              <a:rPr lang="en-US" sz="2799" dirty="0" err="1">
                <a:solidFill>
                  <a:srgbClr val="000000"/>
                </a:solidFill>
                <a:latin typeface="Arial"/>
              </a:rPr>
              <a:t>s’appuyant</a:t>
            </a:r>
            <a:r>
              <a:rPr lang="en-US" sz="2799" dirty="0">
                <a:solidFill>
                  <a:srgbClr val="000000"/>
                </a:solidFill>
                <a:latin typeface="Arial"/>
              </a:rPr>
              <a:t> sur les </a:t>
            </a:r>
            <a:r>
              <a:rPr lang="en-US" sz="2799" dirty="0" err="1">
                <a:solidFill>
                  <a:srgbClr val="000000"/>
                </a:solidFill>
                <a:latin typeface="Arial"/>
              </a:rPr>
              <a:t>arbres</a:t>
            </a:r>
            <a:r>
              <a:rPr lang="en-US" sz="2799" dirty="0">
                <a:solidFill>
                  <a:srgbClr val="000000"/>
                </a:solidFill>
                <a:latin typeface="Arial"/>
              </a:rPr>
              <a:t> déjà </a:t>
            </a:r>
            <a:r>
              <a:rPr lang="en-US" sz="2799" dirty="0" err="1">
                <a:solidFill>
                  <a:srgbClr val="000000"/>
                </a:solidFill>
                <a:latin typeface="Arial"/>
              </a:rPr>
              <a:t>présents</a:t>
            </a:r>
            <a:r>
              <a:rPr lang="en-US" sz="2799" dirty="0">
                <a:solidFill>
                  <a:srgbClr val="000000"/>
                </a:solidFill>
                <a:latin typeface="Arial"/>
              </a:rPr>
              <a:t>.</a:t>
            </a:r>
          </a:p>
        </p:txBody>
      </p:sp>
      <p:sp>
        <p:nvSpPr>
          <p:cNvPr id="4" name="Freeform 4" descr="DSCN2583"/>
          <p:cNvSpPr/>
          <p:nvPr/>
        </p:nvSpPr>
        <p:spPr>
          <a:xfrm>
            <a:off x="0" y="0"/>
            <a:ext cx="8344218" cy="10287000"/>
          </a:xfrm>
          <a:custGeom>
            <a:avLst/>
            <a:gdLst/>
            <a:ahLst/>
            <a:cxnLst/>
            <a:rect l="l" t="t" r="r" b="b"/>
            <a:pathLst>
              <a:path w="8344218" h="10287000">
                <a:moveTo>
                  <a:pt x="0" y="0"/>
                </a:moveTo>
                <a:lnTo>
                  <a:pt x="8344218" y="0"/>
                </a:lnTo>
                <a:lnTo>
                  <a:pt x="8344218" y="10287000"/>
                </a:lnTo>
                <a:lnTo>
                  <a:pt x="0" y="10287000"/>
                </a:lnTo>
                <a:lnTo>
                  <a:pt x="0" y="0"/>
                </a:lnTo>
                <a:close/>
              </a:path>
            </a:pathLst>
          </a:custGeom>
          <a:blipFill>
            <a:blip r:embed="rId2"/>
            <a:stretch>
              <a:fillRect l="-36722" r="-28529"/>
            </a:stretch>
          </a:blipFill>
        </p:spPr>
        <p:txBody>
          <a:bodyPr/>
          <a:lstStyle/>
          <a:p>
            <a:endParaRPr lang="fr-F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04267"/>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5231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5231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5231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52310"/>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4924425"/>
          </a:xfrm>
          <a:prstGeom prst="rect">
            <a:avLst/>
          </a:prstGeom>
        </p:spPr>
        <p:txBody>
          <a:bodyPr lIns="0" tIns="0" rIns="0" bIns="0" rtlCol="0" anchor="t">
            <a:spAutoFit/>
          </a:bodyPr>
          <a:lstStyle/>
          <a:p>
            <a:pPr marL="0" lvl="0" indent="0" algn="l">
              <a:lnSpc>
                <a:spcPts val="3898"/>
              </a:lnSpc>
            </a:pPr>
            <a:r>
              <a:rPr lang="en-US" sz="3248">
                <a:solidFill>
                  <a:srgbClr val="000000"/>
                </a:solidFill>
                <a:latin typeface="Arial"/>
              </a:rPr>
              <a:t>Seuil en cours d’affouillement. Le bambou permet de créer des seuils biologiques qui résistent bien aux crues, mais c’est une espèce envahissante. Prudence !</a:t>
            </a:r>
          </a:p>
        </p:txBody>
      </p:sp>
      <p:grpSp>
        <p:nvGrpSpPr>
          <p:cNvPr id="7" name="Group 7"/>
          <p:cNvGrpSpPr/>
          <p:nvPr/>
        </p:nvGrpSpPr>
        <p:grpSpPr>
          <a:xfrm>
            <a:off x="6643876" y="1166706"/>
            <a:ext cx="11666933" cy="7100994"/>
            <a:chOff x="0" y="0"/>
            <a:chExt cx="10433050" cy="6350000"/>
          </a:xfrm>
        </p:grpSpPr>
        <p:sp>
          <p:nvSpPr>
            <p:cNvPr id="8" name="Freeform 8" descr="DSCN268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3911" b="-18661"/>
              </a:stretch>
            </a:blipFill>
          </p:spPr>
          <p:txBody>
            <a:bodyPr/>
            <a:lstStyle/>
            <a:p>
              <a:endParaRPr lang="fr-F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Seuil en pierres sèches dans un talweg qui constitue encore un fond frais fertiles. Le risque de ravinement est réel, mais des seuils biologiques seraient plus efficaces pour organiser une prévention efficace.</a:t>
            </a:r>
          </a:p>
        </p:txBody>
      </p:sp>
      <p:grpSp>
        <p:nvGrpSpPr>
          <p:cNvPr id="3" name="Group 3"/>
          <p:cNvGrpSpPr/>
          <p:nvPr/>
        </p:nvGrpSpPr>
        <p:grpSpPr>
          <a:xfrm>
            <a:off x="2278856" y="-7144"/>
            <a:ext cx="13730288" cy="10301288"/>
            <a:chOff x="0" y="0"/>
            <a:chExt cx="13018347" cy="9767147"/>
          </a:xfrm>
        </p:grpSpPr>
        <p:sp>
          <p:nvSpPr>
            <p:cNvPr id="4" name="Freeform 4" descr="DSCN261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E602E"/>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E602E"/>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E602E"/>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E602E"/>
            </a:solidFill>
            <a:prstDash val="solid"/>
            <a:headEnd type="none" w="sm" len="sm"/>
            <a:tailEnd type="none" w="sm" len="sm"/>
          </a:ln>
        </p:spPr>
        <p:txBody>
          <a:bodyPr/>
          <a:lstStyle/>
          <a:p>
            <a:endParaRPr lang="fr-FR"/>
          </a:p>
        </p:txBody>
      </p:sp>
      <p:sp>
        <p:nvSpPr>
          <p:cNvPr id="6" name="TextBox 6"/>
          <p:cNvSpPr txBox="1"/>
          <p:nvPr/>
        </p:nvSpPr>
        <p:spPr>
          <a:xfrm>
            <a:off x="1752602" y="2990850"/>
            <a:ext cx="4059485" cy="3970895"/>
          </a:xfrm>
          <a:prstGeom prst="rect">
            <a:avLst/>
          </a:prstGeom>
        </p:spPr>
        <p:txBody>
          <a:bodyPr wrap="square" lIns="0" tIns="0" rIns="0" bIns="0" rtlCol="0" anchor="t">
            <a:spAutoFit/>
          </a:bodyPr>
          <a:lstStyle/>
          <a:p>
            <a:pPr marL="0" lvl="0" indent="0" algn="l">
              <a:lnSpc>
                <a:spcPts val="3898"/>
              </a:lnSpc>
            </a:pPr>
            <a:r>
              <a:rPr lang="en-US" sz="3248" dirty="0">
                <a:solidFill>
                  <a:srgbClr val="000000"/>
                </a:solidFill>
                <a:latin typeface="Arial"/>
              </a:rPr>
              <a:t>Un </a:t>
            </a:r>
            <a:r>
              <a:rPr lang="en-US" sz="3248" dirty="0" err="1">
                <a:solidFill>
                  <a:srgbClr val="000000"/>
                </a:solidFill>
                <a:latin typeface="Arial"/>
              </a:rPr>
              <a:t>allié</a:t>
            </a:r>
            <a:r>
              <a:rPr lang="en-US" sz="3248" dirty="0">
                <a:solidFill>
                  <a:srgbClr val="000000"/>
                </a:solidFill>
                <a:latin typeface="Arial"/>
              </a:rPr>
              <a:t> pour le </a:t>
            </a:r>
            <a:r>
              <a:rPr lang="en-US" sz="3248" dirty="0" err="1">
                <a:solidFill>
                  <a:srgbClr val="000000"/>
                </a:solidFill>
                <a:latin typeface="Arial"/>
              </a:rPr>
              <a:t>traitement</a:t>
            </a:r>
            <a:r>
              <a:rPr lang="en-US" sz="3248" dirty="0">
                <a:solidFill>
                  <a:srgbClr val="000000"/>
                </a:solidFill>
                <a:latin typeface="Arial"/>
              </a:rPr>
              <a:t> </a:t>
            </a:r>
            <a:r>
              <a:rPr lang="en-US" sz="3248" dirty="0" err="1">
                <a:solidFill>
                  <a:srgbClr val="000000"/>
                </a:solidFill>
                <a:latin typeface="Arial"/>
              </a:rPr>
              <a:t>biologique</a:t>
            </a:r>
            <a:r>
              <a:rPr lang="en-US" sz="3248" dirty="0">
                <a:solidFill>
                  <a:srgbClr val="000000"/>
                </a:solidFill>
                <a:latin typeface="Arial"/>
              </a:rPr>
              <a:t> des ravines : un cassia </a:t>
            </a:r>
            <a:r>
              <a:rPr lang="en-US" sz="3248" dirty="0" err="1">
                <a:solidFill>
                  <a:srgbClr val="000000"/>
                </a:solidFill>
                <a:latin typeface="Arial"/>
              </a:rPr>
              <a:t>indigène</a:t>
            </a:r>
            <a:r>
              <a:rPr lang="en-US" sz="3248" dirty="0">
                <a:solidFill>
                  <a:srgbClr val="000000"/>
                </a:solidFill>
                <a:latin typeface="Arial"/>
              </a:rPr>
              <a:t>. Il </a:t>
            </a:r>
            <a:r>
              <a:rPr lang="en-US" sz="3248" dirty="0" err="1">
                <a:solidFill>
                  <a:srgbClr val="000000"/>
                </a:solidFill>
                <a:latin typeface="Arial"/>
              </a:rPr>
              <a:t>possède</a:t>
            </a:r>
            <a:r>
              <a:rPr lang="en-US" sz="3248" dirty="0">
                <a:solidFill>
                  <a:srgbClr val="000000"/>
                </a:solidFill>
                <a:latin typeface="Arial"/>
              </a:rPr>
              <a:t> </a:t>
            </a:r>
            <a:r>
              <a:rPr lang="en-US" sz="3248" dirty="0" err="1">
                <a:solidFill>
                  <a:srgbClr val="000000"/>
                </a:solidFill>
                <a:latin typeface="Arial"/>
              </a:rPr>
              <a:t>une</a:t>
            </a:r>
            <a:r>
              <a:rPr lang="en-US" sz="3248" dirty="0">
                <a:solidFill>
                  <a:srgbClr val="000000"/>
                </a:solidFill>
                <a:latin typeface="Arial"/>
              </a:rPr>
              <a:t> </a:t>
            </a:r>
            <a:r>
              <a:rPr lang="en-US" sz="3248" dirty="0" err="1">
                <a:solidFill>
                  <a:srgbClr val="000000"/>
                </a:solidFill>
                <a:latin typeface="Arial"/>
              </a:rPr>
              <a:t>grande</a:t>
            </a:r>
            <a:r>
              <a:rPr lang="en-US" sz="3248" dirty="0">
                <a:solidFill>
                  <a:srgbClr val="000000"/>
                </a:solidFill>
                <a:latin typeface="Arial"/>
              </a:rPr>
              <a:t> </a:t>
            </a:r>
            <a:r>
              <a:rPr lang="en-US" sz="3248" dirty="0" err="1">
                <a:solidFill>
                  <a:srgbClr val="000000"/>
                </a:solidFill>
                <a:latin typeface="Arial"/>
              </a:rPr>
              <a:t>capacité</a:t>
            </a:r>
            <a:r>
              <a:rPr lang="en-US" sz="3248" dirty="0">
                <a:solidFill>
                  <a:srgbClr val="000000"/>
                </a:solidFill>
                <a:latin typeface="Arial"/>
              </a:rPr>
              <a:t> de </a:t>
            </a:r>
            <a:r>
              <a:rPr lang="en-US" sz="3248" dirty="0" err="1">
                <a:solidFill>
                  <a:srgbClr val="000000"/>
                </a:solidFill>
                <a:latin typeface="Arial"/>
              </a:rPr>
              <a:t>reconquête</a:t>
            </a:r>
            <a:r>
              <a:rPr lang="en-US" sz="3248" dirty="0">
                <a:solidFill>
                  <a:srgbClr val="000000"/>
                </a:solidFill>
                <a:latin typeface="Arial"/>
              </a:rPr>
              <a:t> de </a:t>
            </a:r>
            <a:r>
              <a:rPr lang="en-US" sz="3248" dirty="0" err="1">
                <a:solidFill>
                  <a:srgbClr val="000000"/>
                </a:solidFill>
                <a:latin typeface="Arial"/>
              </a:rPr>
              <a:t>terres</a:t>
            </a:r>
            <a:r>
              <a:rPr lang="en-US" sz="3248" dirty="0">
                <a:solidFill>
                  <a:srgbClr val="000000"/>
                </a:solidFill>
                <a:latin typeface="Arial"/>
              </a:rPr>
              <a:t> </a:t>
            </a:r>
            <a:r>
              <a:rPr lang="en-US" sz="3248" dirty="0" err="1">
                <a:solidFill>
                  <a:srgbClr val="000000"/>
                </a:solidFill>
                <a:latin typeface="Arial"/>
              </a:rPr>
              <a:t>dégradées</a:t>
            </a:r>
            <a:r>
              <a:rPr lang="en-US" sz="3248" dirty="0">
                <a:solidFill>
                  <a:srgbClr val="000000"/>
                </a:solidFill>
                <a:latin typeface="Arial"/>
              </a:rPr>
              <a:t>.</a:t>
            </a:r>
          </a:p>
        </p:txBody>
      </p:sp>
      <p:grpSp>
        <p:nvGrpSpPr>
          <p:cNvPr id="7" name="Group 7"/>
          <p:cNvGrpSpPr/>
          <p:nvPr/>
        </p:nvGrpSpPr>
        <p:grpSpPr>
          <a:xfrm>
            <a:off x="6693084" y="1217406"/>
            <a:ext cx="11708830" cy="7126494"/>
            <a:chOff x="0" y="0"/>
            <a:chExt cx="10433050" cy="6350000"/>
          </a:xfrm>
        </p:grpSpPr>
        <p:sp>
          <p:nvSpPr>
            <p:cNvPr id="8" name="Freeform 8" descr="DSC0427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9" b="-9533"/>
              </a:stretch>
            </a:blipFill>
          </p:spPr>
          <p:txBody>
            <a:bodyPr/>
            <a:lstStyle/>
            <a:p>
              <a:endParaRPr lang="fr-F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4004</Words>
  <Application>Microsoft Office PowerPoint</Application>
  <PresentationFormat>Personnalisé</PresentationFormat>
  <Paragraphs>202</Paragraphs>
  <Slides>106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106</vt:i4>
      </vt:variant>
    </vt:vector>
  </HeadingPairs>
  <TitlesOfParts>
    <vt:vector size="110" baseType="lpstr">
      <vt:lpstr>Arial Bold</vt:lpstr>
      <vt:lpstr>Arial</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Salagnac chemins, citernes, pépinières revu.pptx</dc:title>
  <dc:creator>Marie</dc:creator>
  <cp:lastModifiedBy>Charles Lilin</cp:lastModifiedBy>
  <cp:revision>18</cp:revision>
  <dcterms:created xsi:type="dcterms:W3CDTF">2006-08-16T00:00:00Z</dcterms:created>
  <dcterms:modified xsi:type="dcterms:W3CDTF">2026-03-12T15:29:18Z</dcterms:modified>
  <dc:identifier>DAGAx78XZlc</dc:identifier>
</cp:coreProperties>
</file>