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01" r:id="rId3"/>
    <p:sldId id="345" r:id="rId4"/>
    <p:sldId id="349" r:id="rId5"/>
    <p:sldId id="353" r:id="rId6"/>
    <p:sldId id="355" r:id="rId7"/>
    <p:sldId id="356" r:id="rId8"/>
    <p:sldId id="357" r:id="rId9"/>
    <p:sldId id="352" r:id="rId10"/>
    <p:sldId id="358" r:id="rId11"/>
    <p:sldId id="361" r:id="rId12"/>
    <p:sldId id="362" r:id="rId13"/>
    <p:sldId id="363" r:id="rId14"/>
    <p:sldId id="364" r:id="rId15"/>
    <p:sldId id="372" r:id="rId16"/>
    <p:sldId id="368" r:id="rId17"/>
    <p:sldId id="369" r:id="rId18"/>
    <p:sldId id="370" r:id="rId19"/>
    <p:sldId id="374" r:id="rId20"/>
    <p:sldId id="379" r:id="rId21"/>
    <p:sldId id="376" r:id="rId22"/>
    <p:sldId id="380" r:id="rId23"/>
    <p:sldId id="411" r:id="rId24"/>
    <p:sldId id="413" r:id="rId25"/>
    <p:sldId id="418" r:id="rId26"/>
    <p:sldId id="384" r:id="rId27"/>
    <p:sldId id="385" r:id="rId28"/>
    <p:sldId id="386" r:id="rId29"/>
    <p:sldId id="388" r:id="rId30"/>
    <p:sldId id="391" r:id="rId31"/>
    <p:sldId id="393" r:id="rId32"/>
    <p:sldId id="421" r:id="rId33"/>
    <p:sldId id="422" r:id="rId34"/>
    <p:sldId id="426" r:id="rId35"/>
    <p:sldId id="427" r:id="rId36"/>
    <p:sldId id="428" r:id="rId37"/>
    <p:sldId id="429" r:id="rId38"/>
    <p:sldId id="395" r:id="rId39"/>
  </p:sldIdLst>
  <p:sldSz cx="9144000" cy="6858000" type="screen4x3"/>
  <p:notesSz cx="6858000" cy="9144000"/>
  <p:photoAlbum/>
  <p:defaultTextStyle>
    <a:defPPr>
      <a:defRPr lang="fr-FR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221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9CEC7-DAE1-4A83-B413-0BF06E31A5C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231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D7F2E-EA34-43B6-8DFB-F2ECDA91F7B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804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872AF-33EC-44CE-A79D-55D6CEFB52F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75166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E228225-BF1E-4561-9A11-5F03BB79A80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5635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97C5B-95B1-4395-89ED-D35DB4052DD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928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000AA-1A07-4037-B2C1-8ED99735D52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9119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6E0AE-0B9E-4D19-A5F6-9372A76ABF0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3338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0F871-DCC4-4074-8A7D-DBB81388400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3325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76DBB-A77C-475B-9515-9C3F27986E3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3551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97A72-F729-414C-8470-558A347668A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1340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52AE9-CA88-4B33-B59B-E6E8B1FC107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0807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5FA4A-8035-4068-8430-5D5BDDB770B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185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Click to edit Master text styles</a:t>
            </a:r>
          </a:p>
          <a:p>
            <a:pPr lvl="1"/>
            <a:r>
              <a:rPr lang="fr-FR" altLang="fr-FR"/>
              <a:t>Second level</a:t>
            </a:r>
          </a:p>
          <a:p>
            <a:pPr lvl="2"/>
            <a:r>
              <a:rPr lang="fr-FR" altLang="fr-FR"/>
              <a:t>Third level</a:t>
            </a:r>
          </a:p>
          <a:p>
            <a:pPr lvl="3"/>
            <a:r>
              <a:rPr lang="fr-FR" altLang="fr-FR"/>
              <a:t>Fourth level</a:t>
            </a:r>
          </a:p>
          <a:p>
            <a:pPr lvl="4"/>
            <a:r>
              <a:rPr lang="fr-FR" altLang="fr-F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3D69315-6387-46DF-A0A3-9C138EF3FFAA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2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10" Type="http://schemas.openxmlformats.org/officeDocument/2006/relationships/slide" Target="slide34.xml"/><Relationship Id="rId4" Type="http://schemas.openxmlformats.org/officeDocument/2006/relationships/slide" Target="slide3.xml"/><Relationship Id="rId9" Type="http://schemas.openxmlformats.org/officeDocument/2006/relationships/slide" Target="slide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82224" y="1268760"/>
            <a:ext cx="7561262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b="1" dirty="0"/>
              <a:t>DIAGNOSTIC</a:t>
            </a:r>
            <a:r>
              <a:rPr lang="fr-FR" altLang="fr-FR" dirty="0"/>
              <a:t> </a:t>
            </a:r>
            <a:endParaRPr lang="fr-FR" altLang="fr-FR" b="1" dirty="0"/>
          </a:p>
          <a:p>
            <a:pPr algn="ctr"/>
            <a:r>
              <a:rPr lang="fr-FR" altLang="fr-FR" b="1" dirty="0"/>
              <a:t>Mission d’Enfants sans Frontières à Port Salut, </a:t>
            </a:r>
          </a:p>
          <a:p>
            <a:pPr algn="ctr"/>
            <a:r>
              <a:rPr lang="fr-FR" altLang="fr-FR" b="1" dirty="0"/>
              <a:t>du 29 novembre au 2 décembre 2016</a:t>
            </a:r>
            <a:endParaRPr lang="fr-FR" altLang="fr-FR" dirty="0"/>
          </a:p>
          <a:p>
            <a:pPr algn="ctr"/>
            <a:r>
              <a:rPr lang="fr-FR" altLang="fr-FR" dirty="0"/>
              <a:t>En préparation du projet :</a:t>
            </a:r>
            <a:endParaRPr lang="fr-FR" altLang="fr-FR" i="1" dirty="0"/>
          </a:p>
          <a:p>
            <a:pPr algn="ctr"/>
            <a:r>
              <a:rPr lang="fr-FR" altLang="fr-FR" i="1" dirty="0"/>
              <a:t>« Aménagement de bassins versants dans les terroirs de vétiver de la région de Port Salut » (projet </a:t>
            </a:r>
            <a:r>
              <a:rPr lang="fr-FR" altLang="fr-FR" i="1" dirty="0" err="1"/>
              <a:t>Macaya</a:t>
            </a:r>
            <a:r>
              <a:rPr lang="fr-FR" altLang="fr-FR" i="1" dirty="0"/>
              <a:t> Grand Sud du PNUE)</a:t>
            </a:r>
          </a:p>
          <a:p>
            <a:pPr algn="ctr"/>
            <a:endParaRPr lang="fr-FR" altLang="fr-FR" sz="1400" i="1" dirty="0"/>
          </a:p>
          <a:p>
            <a:pPr algn="ctr"/>
            <a:r>
              <a:rPr lang="fr-FR" altLang="fr-FR" sz="1400" i="1" dirty="0"/>
              <a:t>Participants : Saintil CLOSSY, </a:t>
            </a:r>
            <a:r>
              <a:rPr lang="fr-FR" altLang="fr-FR" sz="1400" i="1" dirty="0" err="1"/>
              <a:t>Dieulès</a:t>
            </a:r>
            <a:r>
              <a:rPr lang="fr-FR" altLang="fr-FR" sz="1400" i="1" dirty="0"/>
              <a:t> MOZARD, Adrien JEAN, Michel BROCHET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73248"/>
            <a:ext cx="2339975" cy="9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258888" y="6237312"/>
            <a:ext cx="6913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200" dirty="0"/>
              <a:t>Diaporama complétant le rapport de mission de Michel BROCHET</a:t>
            </a:r>
          </a:p>
          <a:p>
            <a:pPr algn="ctr"/>
            <a:r>
              <a:rPr lang="fr-FR" altLang="fr-FR" sz="1200" dirty="0"/>
              <a:t>Décembre 2016</a:t>
            </a:r>
          </a:p>
        </p:txBody>
      </p:sp>
      <p:pic>
        <p:nvPicPr>
          <p:cNvPr id="2059" name="Picture 11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4624"/>
            <a:ext cx="1147763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B05AD83-4AC3-1381-99ED-4FB1B3C437AF}"/>
              </a:ext>
            </a:extLst>
          </p:cNvPr>
          <p:cNvSpPr txBox="1"/>
          <p:nvPr/>
        </p:nvSpPr>
        <p:spPr>
          <a:xfrm>
            <a:off x="251520" y="3483414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Index</a:t>
            </a:r>
          </a:p>
          <a:p>
            <a:pPr algn="ctr"/>
            <a:r>
              <a:rPr lang="fr-FR" altLang="fr-FR" sz="1600" dirty="0"/>
              <a:t>Dégâts observés suite au passage du cyclone Matthew (3 &amp; 4 octobre 2016) :</a:t>
            </a:r>
          </a:p>
          <a:p>
            <a:pPr algn="l"/>
            <a:r>
              <a:rPr lang="fr-FR" altLang="fr-FR" sz="1600" dirty="0">
                <a:hlinkClick r:id="rId4" action="ppaction://hlinksldjump"/>
              </a:rPr>
              <a:t>1 - Couverture arborée  gravement et durablement endommagée </a:t>
            </a:r>
            <a:endParaRPr lang="fr-FR" altLang="fr-FR" sz="1600" dirty="0"/>
          </a:p>
          <a:p>
            <a:pPr algn="l"/>
            <a:r>
              <a:rPr lang="fr-FR" altLang="fr-FR" sz="1600" dirty="0">
                <a:hlinkClick r:id="rId5" action="ppaction://hlinksldjump"/>
              </a:rPr>
              <a:t>2 - Destruction de l’habitat dans l’arrière-pays de Port Salut</a:t>
            </a:r>
            <a:endParaRPr lang="fr-FR" altLang="fr-FR" sz="1600" dirty="0"/>
          </a:p>
          <a:p>
            <a:pPr algn="l"/>
            <a:r>
              <a:rPr lang="fr-FR" altLang="fr-FR" sz="1600" dirty="0">
                <a:hlinkClick r:id="rId6" action="ppaction://hlinksldjump"/>
              </a:rPr>
              <a:t>3 - Erosion sur les parcelles cultivées dans les bassins versants</a:t>
            </a:r>
            <a:endParaRPr lang="fr-FR" altLang="fr-FR" sz="1600" dirty="0"/>
          </a:p>
          <a:p>
            <a:pPr algn="l"/>
            <a:endParaRPr lang="fr-FR" altLang="fr-FR" sz="1600" dirty="0"/>
          </a:p>
          <a:p>
            <a:pPr algn="l"/>
            <a:r>
              <a:rPr lang="fr-FR" altLang="fr-FR" sz="1600" dirty="0">
                <a:hlinkClick r:id="rId7" action="ppaction://hlinksldjump"/>
              </a:rPr>
              <a:t>Réactivité de la population en réponse aux dégâts</a:t>
            </a:r>
            <a:endParaRPr lang="fr-FR" altLang="fr-FR" sz="1600" dirty="0"/>
          </a:p>
          <a:p>
            <a:pPr algn="l"/>
            <a:r>
              <a:rPr lang="fr-FR" altLang="fr-FR" sz="1600" dirty="0">
                <a:hlinkClick r:id="rId8" action="ppaction://hlinksldjump"/>
              </a:rPr>
              <a:t>Que demande la population sinistrée de l’arrière-pays de Port Salut ?</a:t>
            </a:r>
            <a:endParaRPr lang="fr-FR" altLang="fr-FR" sz="1600" dirty="0"/>
          </a:p>
          <a:p>
            <a:pPr algn="l"/>
            <a:r>
              <a:rPr lang="fr-FR" altLang="fr-FR" sz="1600" dirty="0">
                <a:hlinkClick r:id="rId9" action="ppaction://hlinksldjump"/>
              </a:rPr>
              <a:t>Quelques propositions complémentaires d’ESF pour 2017</a:t>
            </a:r>
            <a:endParaRPr lang="fr-FR" altLang="fr-FR" sz="1600" dirty="0"/>
          </a:p>
          <a:p>
            <a:pPr algn="l"/>
            <a:r>
              <a:rPr lang="fr-FR" altLang="fr-FR" sz="1600" dirty="0">
                <a:hlinkClick r:id="rId10" action="ppaction://hlinksldjump"/>
              </a:rPr>
              <a:t>Axes de diversification des revenus des agriculteurs producteurs de vétiver </a:t>
            </a:r>
            <a:endParaRPr lang="fr-FR" altLang="fr-FR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06499" name="Rectangle 3" descr="P1100245"/>
          <p:cNvSpPr>
            <a:spLocks noGrp="1" noChangeAspect="1" noChangeArrowheads="1"/>
          </p:cNvSpPr>
          <p:nvPr isPhoto="1"/>
        </p:nvSpPr>
        <p:spPr bwMode="auto">
          <a:xfrm>
            <a:off x="179388" y="2349500"/>
            <a:ext cx="4321175" cy="3241675"/>
          </a:xfrm>
          <a:prstGeom prst="rect">
            <a:avLst/>
          </a:prstGeom>
          <a:blipFill dpi="0" rotWithShape="1">
            <a:blip r:embed="rId2"/>
            <a:srcRect/>
            <a:stretch>
              <a:fillRect b="-49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03" name="Rectangle 7" descr="P1100276"/>
          <p:cNvSpPr>
            <a:spLocks noGrp="1" noChangeAspect="1" noChangeArrowheads="1"/>
          </p:cNvSpPr>
          <p:nvPr isPhoto="1"/>
        </p:nvSpPr>
        <p:spPr bwMode="auto">
          <a:xfrm>
            <a:off x="4643438" y="3429000"/>
            <a:ext cx="4251325" cy="3187700"/>
          </a:xfrm>
          <a:prstGeom prst="rect">
            <a:avLst/>
          </a:prstGeom>
          <a:blipFill dpi="0" rotWithShape="1">
            <a:blip r:embed="rId3"/>
            <a:srcRect/>
            <a:stretch>
              <a:fillRect b="-174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611188" y="333375"/>
            <a:ext cx="8064500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600" dirty="0"/>
              <a:t>Dans les zones rurales de </a:t>
            </a:r>
            <a:r>
              <a:rPr lang="fr-FR" altLang="fr-FR" sz="1600" dirty="0" err="1"/>
              <a:t>Favet</a:t>
            </a:r>
            <a:r>
              <a:rPr lang="fr-FR" altLang="fr-FR" sz="1600" dirty="0"/>
              <a:t> et de </a:t>
            </a:r>
            <a:r>
              <a:rPr lang="fr-FR" altLang="fr-FR" sz="1600" dirty="0" err="1"/>
              <a:t>Macabé</a:t>
            </a:r>
            <a:r>
              <a:rPr lang="fr-FR" altLang="fr-FR" sz="1600" dirty="0"/>
              <a:t>, </a:t>
            </a:r>
            <a:r>
              <a:rPr lang="fr-FR" altLang="fr-FR" sz="1600" b="1" dirty="0"/>
              <a:t>plus de 90% des maisons</a:t>
            </a:r>
            <a:r>
              <a:rPr lang="fr-FR" altLang="fr-FR" sz="1600" dirty="0"/>
              <a:t> ont été détruites. Les toitures en tôle ont été emportées et les murs construits en roches crayeuses se sont  écroulés.</a:t>
            </a:r>
          </a:p>
          <a:p>
            <a:pPr algn="l">
              <a:spcBef>
                <a:spcPct val="50000"/>
              </a:spcBef>
            </a:pPr>
            <a:r>
              <a:rPr lang="fr-FR" altLang="fr-FR" sz="1600" dirty="0"/>
              <a:t>Les habitants se sont aménagé </a:t>
            </a:r>
            <a:r>
              <a:rPr lang="fr-FR" altLang="fr-FR" sz="1600" b="1" dirty="0"/>
              <a:t>des abris provisoires</a:t>
            </a:r>
            <a:r>
              <a:rPr lang="fr-FR" altLang="fr-FR" sz="1600" dirty="0"/>
              <a:t> avec des matériaux récupérés et les bâches distribuées par les secours d’urgence.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1403350" y="5734050"/>
            <a:ext cx="2089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000"/>
              <a:t>Photos du 30 novembre 2016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5003800" y="2420938"/>
            <a:ext cx="3527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/>
              <a:t>Quelle reconstruction proposer 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 dirty="0"/>
          </a:p>
        </p:txBody>
      </p:sp>
      <p:sp>
        <p:nvSpPr>
          <p:cNvPr id="110595" name="Rectangle 3" descr="P1100185"/>
          <p:cNvSpPr>
            <a:spLocks noGrp="1" noChangeAspect="1" noChangeArrowheads="1"/>
          </p:cNvSpPr>
          <p:nvPr isPhoto="1"/>
        </p:nvSpPr>
        <p:spPr bwMode="auto">
          <a:xfrm>
            <a:off x="4643438" y="1916113"/>
            <a:ext cx="4319587" cy="3240087"/>
          </a:xfrm>
          <a:prstGeom prst="rect">
            <a:avLst/>
          </a:prstGeom>
          <a:blipFill dpi="0" rotWithShape="1">
            <a:blip r:embed="rId2"/>
            <a:srcRect/>
            <a:stretch>
              <a:fillRect b="-61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874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600" dirty="0"/>
              <a:t>Dégâts observés suite au passage du cyclone Matthew, les 3 et 4 octobre 2016 :</a:t>
            </a:r>
          </a:p>
          <a:p>
            <a:pPr algn="ctr">
              <a:spcBef>
                <a:spcPct val="50000"/>
              </a:spcBef>
            </a:pPr>
            <a:r>
              <a:rPr lang="fr-FR" altLang="fr-FR" sz="1600" dirty="0"/>
              <a:t>3 - Erosion sur les parcelles cultivées dans les bassins versants</a:t>
            </a:r>
          </a:p>
          <a:p>
            <a:pPr algn="l">
              <a:spcBef>
                <a:spcPct val="50000"/>
              </a:spcBef>
            </a:pPr>
            <a:endParaRPr lang="fr-FR" altLang="fr-FR" sz="800" dirty="0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539750" y="5661025"/>
            <a:ext cx="8135938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400" dirty="0"/>
              <a:t>-  </a:t>
            </a:r>
            <a:r>
              <a:rPr lang="fr-FR" altLang="fr-FR" sz="1400" b="1" dirty="0"/>
              <a:t>Le sol des parcelles de vétiver récolté dans les deux mois précédant le cyclone a été décapé</a:t>
            </a:r>
          </a:p>
          <a:p>
            <a:pPr algn="l">
              <a:spcBef>
                <a:spcPct val="50000"/>
              </a:spcBef>
            </a:pPr>
            <a:r>
              <a:rPr lang="fr-FR" altLang="fr-FR" sz="1400" dirty="0"/>
              <a:t>-</a:t>
            </a:r>
            <a:r>
              <a:rPr lang="fr-FR" altLang="fr-FR" sz="1400" b="1" dirty="0"/>
              <a:t>  L’agro-verger en fond de ravine a été détruit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5795963" y="1557338"/>
            <a:ext cx="2592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dirty="0"/>
              <a:t>Photo du 30 novembre 2016</a:t>
            </a: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1476375" y="1557338"/>
            <a:ext cx="2089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dirty="0"/>
              <a:t>Photo du 16 juin  2016</a:t>
            </a:r>
          </a:p>
        </p:txBody>
      </p:sp>
      <p:sp>
        <p:nvSpPr>
          <p:cNvPr id="110602" name="Rectangle 10" descr="P1090037"/>
          <p:cNvSpPr>
            <a:spLocks noGrp="1" noChangeAspect="1" noChangeArrowheads="1"/>
          </p:cNvSpPr>
          <p:nvPr isPhoto="1"/>
        </p:nvSpPr>
        <p:spPr bwMode="auto">
          <a:xfrm>
            <a:off x="250825" y="1916113"/>
            <a:ext cx="4283075" cy="3213100"/>
          </a:xfrm>
          <a:prstGeom prst="rect">
            <a:avLst/>
          </a:prstGeom>
          <a:blipFill dpi="0" rotWithShape="1">
            <a:blip r:embed="rId3"/>
            <a:srcRect/>
            <a:stretch>
              <a:fillRect b="-5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 flipH="1" flipV="1">
            <a:off x="7740650" y="3500438"/>
            <a:ext cx="144463" cy="792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539750" y="1125538"/>
            <a:ext cx="8135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u="sng" dirty="0"/>
              <a:t>Vues d’un petit bassin versant avant et après le passage du cyclone Matthew.</a:t>
            </a:r>
          </a:p>
        </p:txBody>
      </p:sp>
      <p:sp>
        <p:nvSpPr>
          <p:cNvPr id="110606" name="Line 14"/>
          <p:cNvSpPr>
            <a:spLocks noChangeShapeType="1"/>
          </p:cNvSpPr>
          <p:nvPr/>
        </p:nvSpPr>
        <p:spPr bwMode="auto">
          <a:xfrm>
            <a:off x="6156325" y="2708275"/>
            <a:ext cx="287338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0607" name="Line 15"/>
          <p:cNvSpPr>
            <a:spLocks noChangeShapeType="1"/>
          </p:cNvSpPr>
          <p:nvPr/>
        </p:nvSpPr>
        <p:spPr bwMode="auto">
          <a:xfrm>
            <a:off x="5724525" y="2997200"/>
            <a:ext cx="287338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0608" name="Line 16"/>
          <p:cNvSpPr>
            <a:spLocks noChangeShapeType="1"/>
          </p:cNvSpPr>
          <p:nvPr/>
        </p:nvSpPr>
        <p:spPr bwMode="auto">
          <a:xfrm>
            <a:off x="6659563" y="2420938"/>
            <a:ext cx="287337" cy="503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0609" name="Line 17"/>
          <p:cNvSpPr>
            <a:spLocks noChangeShapeType="1"/>
          </p:cNvSpPr>
          <p:nvPr/>
        </p:nvSpPr>
        <p:spPr bwMode="auto">
          <a:xfrm flipH="1" flipV="1">
            <a:off x="7380288" y="3500438"/>
            <a:ext cx="504825" cy="792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 dirty="0"/>
          </a:p>
        </p:txBody>
      </p:sp>
      <p:sp>
        <p:nvSpPr>
          <p:cNvPr id="111619" name="Rectangle 3" descr="P1100182"/>
          <p:cNvSpPr>
            <a:spLocks noGrp="1" noChangeAspect="1" noChangeArrowheads="1"/>
          </p:cNvSpPr>
          <p:nvPr isPhoto="1"/>
        </p:nvSpPr>
        <p:spPr bwMode="auto">
          <a:xfrm>
            <a:off x="1187450" y="1196975"/>
            <a:ext cx="6732588" cy="5049838"/>
          </a:xfrm>
          <a:prstGeom prst="rect">
            <a:avLst/>
          </a:prstGeom>
          <a:blipFill dpi="0" rotWithShape="1">
            <a:blip r:embed="rId2"/>
            <a:srcRect/>
            <a:stretch>
              <a:fillRect r="-5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74871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400" dirty="0"/>
              <a:t>Zoom sur une parcelle de vétiver récoltée et replantée dans les deux mois précédant le cyclone : 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fr-FR" altLang="fr-FR" sz="1400" dirty="0"/>
              <a:t> La nouvelle plantation a été emportée et le sol décapé par les pluies diluviennes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fr-FR" altLang="fr-FR" sz="1400" dirty="0"/>
              <a:t> La roche-mère est mise à nu et la parcelle devient impropre à la culture.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3419475" y="6308725"/>
            <a:ext cx="2089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000" dirty="0"/>
              <a:t>Photo du 30 novembre 2016</a:t>
            </a:r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 flipH="1">
            <a:off x="3419475" y="4508500"/>
            <a:ext cx="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>
            <a:off x="4572000" y="3573463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 dirty="0"/>
          </a:p>
        </p:txBody>
      </p:sp>
      <p:sp>
        <p:nvSpPr>
          <p:cNvPr id="112643" name="Rectangle 3" descr="P1090052"/>
          <p:cNvSpPr>
            <a:spLocks noGrp="1" noChangeAspect="1" noChangeArrowheads="1"/>
          </p:cNvSpPr>
          <p:nvPr isPhoto="1"/>
        </p:nvSpPr>
        <p:spPr bwMode="auto">
          <a:xfrm>
            <a:off x="1116013" y="1125538"/>
            <a:ext cx="6732587" cy="5049837"/>
          </a:xfrm>
          <a:prstGeom prst="rect">
            <a:avLst/>
          </a:prstGeom>
          <a:blipFill dpi="0" rotWithShape="1">
            <a:blip r:embed="rId2"/>
            <a:srcRect/>
            <a:stretch>
              <a:fillRect r="-55"/>
            </a:stretch>
          </a:blip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827088" y="188913"/>
            <a:ext cx="748823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400" dirty="0"/>
              <a:t>Remarque : dans la région observée, en dehors des épisodes cycloniques, les parcelles cultivées font l’objet d’une </a:t>
            </a:r>
            <a:r>
              <a:rPr lang="fr-FR" altLang="fr-FR" sz="1400" b="1" dirty="0"/>
              <a:t>érosion aratoire</a:t>
            </a:r>
            <a:r>
              <a:rPr lang="fr-FR" altLang="fr-FR" sz="1400" dirty="0"/>
              <a:t> importante. Les talus apparents en limite de parcelles montrent l’épaisseur de sol entaillée par les façons culturales.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3851275" y="6165850"/>
            <a:ext cx="15128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000" dirty="0"/>
              <a:t>Photo du 18 juin  2016</a:t>
            </a:r>
          </a:p>
        </p:txBody>
      </p:sp>
      <p:sp>
        <p:nvSpPr>
          <p:cNvPr id="112648" name="Freeform 8"/>
          <p:cNvSpPr>
            <a:spLocks/>
          </p:cNvSpPr>
          <p:nvPr/>
        </p:nvSpPr>
        <p:spPr bwMode="auto">
          <a:xfrm>
            <a:off x="2700338" y="2636838"/>
            <a:ext cx="3455987" cy="227012"/>
          </a:xfrm>
          <a:custGeom>
            <a:avLst/>
            <a:gdLst>
              <a:gd name="T0" fmla="*/ 0 w 2177"/>
              <a:gd name="T1" fmla="*/ 143 h 143"/>
              <a:gd name="T2" fmla="*/ 136 w 2177"/>
              <a:gd name="T3" fmla="*/ 98 h 143"/>
              <a:gd name="T4" fmla="*/ 181 w 2177"/>
              <a:gd name="T5" fmla="*/ 52 h 143"/>
              <a:gd name="T6" fmla="*/ 544 w 2177"/>
              <a:gd name="T7" fmla="*/ 52 h 143"/>
              <a:gd name="T8" fmla="*/ 725 w 2177"/>
              <a:gd name="T9" fmla="*/ 7 h 143"/>
              <a:gd name="T10" fmla="*/ 861 w 2177"/>
              <a:gd name="T11" fmla="*/ 7 h 143"/>
              <a:gd name="T12" fmla="*/ 952 w 2177"/>
              <a:gd name="T13" fmla="*/ 7 h 143"/>
              <a:gd name="T14" fmla="*/ 1088 w 2177"/>
              <a:gd name="T15" fmla="*/ 7 h 143"/>
              <a:gd name="T16" fmla="*/ 1224 w 2177"/>
              <a:gd name="T17" fmla="*/ 52 h 143"/>
              <a:gd name="T18" fmla="*/ 1406 w 2177"/>
              <a:gd name="T19" fmla="*/ 52 h 143"/>
              <a:gd name="T20" fmla="*/ 1678 w 2177"/>
              <a:gd name="T21" fmla="*/ 52 h 143"/>
              <a:gd name="T22" fmla="*/ 1814 w 2177"/>
              <a:gd name="T23" fmla="*/ 52 h 143"/>
              <a:gd name="T24" fmla="*/ 1950 w 2177"/>
              <a:gd name="T25" fmla="*/ 52 h 143"/>
              <a:gd name="T26" fmla="*/ 2177 w 2177"/>
              <a:gd name="T27" fmla="*/ 5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77" h="143">
                <a:moveTo>
                  <a:pt x="0" y="143"/>
                </a:moveTo>
                <a:cubicBezTo>
                  <a:pt x="53" y="128"/>
                  <a:pt x="106" y="113"/>
                  <a:pt x="136" y="98"/>
                </a:cubicBezTo>
                <a:cubicBezTo>
                  <a:pt x="166" y="83"/>
                  <a:pt x="113" y="60"/>
                  <a:pt x="181" y="52"/>
                </a:cubicBezTo>
                <a:cubicBezTo>
                  <a:pt x="249" y="44"/>
                  <a:pt x="453" y="60"/>
                  <a:pt x="544" y="52"/>
                </a:cubicBezTo>
                <a:cubicBezTo>
                  <a:pt x="635" y="44"/>
                  <a:pt x="672" y="14"/>
                  <a:pt x="725" y="7"/>
                </a:cubicBezTo>
                <a:cubicBezTo>
                  <a:pt x="778" y="0"/>
                  <a:pt x="823" y="7"/>
                  <a:pt x="861" y="7"/>
                </a:cubicBezTo>
                <a:cubicBezTo>
                  <a:pt x="899" y="7"/>
                  <a:pt x="914" y="7"/>
                  <a:pt x="952" y="7"/>
                </a:cubicBezTo>
                <a:cubicBezTo>
                  <a:pt x="990" y="7"/>
                  <a:pt x="1043" y="0"/>
                  <a:pt x="1088" y="7"/>
                </a:cubicBezTo>
                <a:cubicBezTo>
                  <a:pt x="1133" y="14"/>
                  <a:pt x="1171" y="45"/>
                  <a:pt x="1224" y="52"/>
                </a:cubicBezTo>
                <a:cubicBezTo>
                  <a:pt x="1277" y="59"/>
                  <a:pt x="1330" y="52"/>
                  <a:pt x="1406" y="52"/>
                </a:cubicBezTo>
                <a:cubicBezTo>
                  <a:pt x="1482" y="52"/>
                  <a:pt x="1610" y="52"/>
                  <a:pt x="1678" y="52"/>
                </a:cubicBezTo>
                <a:cubicBezTo>
                  <a:pt x="1746" y="52"/>
                  <a:pt x="1769" y="52"/>
                  <a:pt x="1814" y="52"/>
                </a:cubicBezTo>
                <a:cubicBezTo>
                  <a:pt x="1859" y="52"/>
                  <a:pt x="1890" y="52"/>
                  <a:pt x="1950" y="52"/>
                </a:cubicBezTo>
                <a:cubicBezTo>
                  <a:pt x="2010" y="52"/>
                  <a:pt x="2139" y="52"/>
                  <a:pt x="2177" y="52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2650" name="Line 10"/>
          <p:cNvSpPr>
            <a:spLocks noChangeShapeType="1"/>
          </p:cNvSpPr>
          <p:nvPr/>
        </p:nvSpPr>
        <p:spPr bwMode="auto">
          <a:xfrm>
            <a:off x="3995738" y="2636838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2651" name="Line 11"/>
          <p:cNvSpPr>
            <a:spLocks noChangeShapeType="1"/>
          </p:cNvSpPr>
          <p:nvPr/>
        </p:nvSpPr>
        <p:spPr bwMode="auto">
          <a:xfrm>
            <a:off x="5795963" y="2708275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2652" name="Line 12"/>
          <p:cNvSpPr>
            <a:spLocks noChangeShapeType="1"/>
          </p:cNvSpPr>
          <p:nvPr/>
        </p:nvSpPr>
        <p:spPr bwMode="auto">
          <a:xfrm>
            <a:off x="4859338" y="2708275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2653" name="Freeform 13"/>
          <p:cNvSpPr>
            <a:spLocks/>
          </p:cNvSpPr>
          <p:nvPr/>
        </p:nvSpPr>
        <p:spPr bwMode="auto">
          <a:xfrm>
            <a:off x="2627313" y="2852738"/>
            <a:ext cx="3455987" cy="227012"/>
          </a:xfrm>
          <a:custGeom>
            <a:avLst/>
            <a:gdLst>
              <a:gd name="T0" fmla="*/ 0 w 2177"/>
              <a:gd name="T1" fmla="*/ 143 h 143"/>
              <a:gd name="T2" fmla="*/ 136 w 2177"/>
              <a:gd name="T3" fmla="*/ 98 h 143"/>
              <a:gd name="T4" fmla="*/ 181 w 2177"/>
              <a:gd name="T5" fmla="*/ 52 h 143"/>
              <a:gd name="T6" fmla="*/ 544 w 2177"/>
              <a:gd name="T7" fmla="*/ 52 h 143"/>
              <a:gd name="T8" fmla="*/ 725 w 2177"/>
              <a:gd name="T9" fmla="*/ 7 h 143"/>
              <a:gd name="T10" fmla="*/ 861 w 2177"/>
              <a:gd name="T11" fmla="*/ 7 h 143"/>
              <a:gd name="T12" fmla="*/ 952 w 2177"/>
              <a:gd name="T13" fmla="*/ 7 h 143"/>
              <a:gd name="T14" fmla="*/ 1088 w 2177"/>
              <a:gd name="T15" fmla="*/ 7 h 143"/>
              <a:gd name="T16" fmla="*/ 1224 w 2177"/>
              <a:gd name="T17" fmla="*/ 52 h 143"/>
              <a:gd name="T18" fmla="*/ 1406 w 2177"/>
              <a:gd name="T19" fmla="*/ 52 h 143"/>
              <a:gd name="T20" fmla="*/ 1678 w 2177"/>
              <a:gd name="T21" fmla="*/ 52 h 143"/>
              <a:gd name="T22" fmla="*/ 1814 w 2177"/>
              <a:gd name="T23" fmla="*/ 52 h 143"/>
              <a:gd name="T24" fmla="*/ 1950 w 2177"/>
              <a:gd name="T25" fmla="*/ 52 h 143"/>
              <a:gd name="T26" fmla="*/ 2177 w 2177"/>
              <a:gd name="T27" fmla="*/ 5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77" h="143">
                <a:moveTo>
                  <a:pt x="0" y="143"/>
                </a:moveTo>
                <a:cubicBezTo>
                  <a:pt x="53" y="128"/>
                  <a:pt x="106" y="113"/>
                  <a:pt x="136" y="98"/>
                </a:cubicBezTo>
                <a:cubicBezTo>
                  <a:pt x="166" y="83"/>
                  <a:pt x="113" y="60"/>
                  <a:pt x="181" y="52"/>
                </a:cubicBezTo>
                <a:cubicBezTo>
                  <a:pt x="249" y="44"/>
                  <a:pt x="453" y="60"/>
                  <a:pt x="544" y="52"/>
                </a:cubicBezTo>
                <a:cubicBezTo>
                  <a:pt x="635" y="44"/>
                  <a:pt x="672" y="14"/>
                  <a:pt x="725" y="7"/>
                </a:cubicBezTo>
                <a:cubicBezTo>
                  <a:pt x="778" y="0"/>
                  <a:pt x="823" y="7"/>
                  <a:pt x="861" y="7"/>
                </a:cubicBezTo>
                <a:cubicBezTo>
                  <a:pt x="899" y="7"/>
                  <a:pt x="914" y="7"/>
                  <a:pt x="952" y="7"/>
                </a:cubicBezTo>
                <a:cubicBezTo>
                  <a:pt x="990" y="7"/>
                  <a:pt x="1043" y="0"/>
                  <a:pt x="1088" y="7"/>
                </a:cubicBezTo>
                <a:cubicBezTo>
                  <a:pt x="1133" y="14"/>
                  <a:pt x="1171" y="45"/>
                  <a:pt x="1224" y="52"/>
                </a:cubicBezTo>
                <a:cubicBezTo>
                  <a:pt x="1277" y="59"/>
                  <a:pt x="1330" y="52"/>
                  <a:pt x="1406" y="52"/>
                </a:cubicBezTo>
                <a:cubicBezTo>
                  <a:pt x="1482" y="52"/>
                  <a:pt x="1610" y="52"/>
                  <a:pt x="1678" y="52"/>
                </a:cubicBezTo>
                <a:cubicBezTo>
                  <a:pt x="1746" y="52"/>
                  <a:pt x="1769" y="52"/>
                  <a:pt x="1814" y="52"/>
                </a:cubicBezTo>
                <a:cubicBezTo>
                  <a:pt x="1859" y="52"/>
                  <a:pt x="1890" y="52"/>
                  <a:pt x="1950" y="52"/>
                </a:cubicBezTo>
                <a:cubicBezTo>
                  <a:pt x="2010" y="52"/>
                  <a:pt x="2139" y="52"/>
                  <a:pt x="2177" y="52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2654" name="Freeform 14"/>
          <p:cNvSpPr>
            <a:spLocks/>
          </p:cNvSpPr>
          <p:nvPr/>
        </p:nvSpPr>
        <p:spPr bwMode="auto">
          <a:xfrm>
            <a:off x="1835150" y="4797425"/>
            <a:ext cx="2160588" cy="238125"/>
          </a:xfrm>
          <a:custGeom>
            <a:avLst/>
            <a:gdLst>
              <a:gd name="T0" fmla="*/ 1361 w 1361"/>
              <a:gd name="T1" fmla="*/ 143 h 150"/>
              <a:gd name="T2" fmla="*/ 1225 w 1361"/>
              <a:gd name="T3" fmla="*/ 143 h 150"/>
              <a:gd name="T4" fmla="*/ 1089 w 1361"/>
              <a:gd name="T5" fmla="*/ 98 h 150"/>
              <a:gd name="T6" fmla="*/ 908 w 1361"/>
              <a:gd name="T7" fmla="*/ 52 h 150"/>
              <a:gd name="T8" fmla="*/ 862 w 1361"/>
              <a:gd name="T9" fmla="*/ 52 h 150"/>
              <a:gd name="T10" fmla="*/ 771 w 1361"/>
              <a:gd name="T11" fmla="*/ 52 h 150"/>
              <a:gd name="T12" fmla="*/ 681 w 1361"/>
              <a:gd name="T13" fmla="*/ 52 h 150"/>
              <a:gd name="T14" fmla="*/ 545 w 1361"/>
              <a:gd name="T15" fmla="*/ 7 h 150"/>
              <a:gd name="T16" fmla="*/ 409 w 1361"/>
              <a:gd name="T17" fmla="*/ 7 h 150"/>
              <a:gd name="T18" fmla="*/ 318 w 1361"/>
              <a:gd name="T19" fmla="*/ 7 h 150"/>
              <a:gd name="T20" fmla="*/ 227 w 1361"/>
              <a:gd name="T21" fmla="*/ 52 h 150"/>
              <a:gd name="T22" fmla="*/ 136 w 1361"/>
              <a:gd name="T23" fmla="*/ 52 h 150"/>
              <a:gd name="T24" fmla="*/ 46 w 1361"/>
              <a:gd name="T25" fmla="*/ 98 h 150"/>
              <a:gd name="T26" fmla="*/ 0 w 1361"/>
              <a:gd name="T27" fmla="*/ 14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61" h="150">
                <a:moveTo>
                  <a:pt x="1361" y="143"/>
                </a:moveTo>
                <a:cubicBezTo>
                  <a:pt x="1315" y="146"/>
                  <a:pt x="1270" y="150"/>
                  <a:pt x="1225" y="143"/>
                </a:cubicBezTo>
                <a:cubicBezTo>
                  <a:pt x="1180" y="136"/>
                  <a:pt x="1142" y="113"/>
                  <a:pt x="1089" y="98"/>
                </a:cubicBezTo>
                <a:cubicBezTo>
                  <a:pt x="1036" y="83"/>
                  <a:pt x="946" y="60"/>
                  <a:pt x="908" y="52"/>
                </a:cubicBezTo>
                <a:cubicBezTo>
                  <a:pt x="870" y="44"/>
                  <a:pt x="885" y="52"/>
                  <a:pt x="862" y="52"/>
                </a:cubicBezTo>
                <a:cubicBezTo>
                  <a:pt x="839" y="52"/>
                  <a:pt x="801" y="52"/>
                  <a:pt x="771" y="52"/>
                </a:cubicBezTo>
                <a:cubicBezTo>
                  <a:pt x="741" y="52"/>
                  <a:pt x="719" y="59"/>
                  <a:pt x="681" y="52"/>
                </a:cubicBezTo>
                <a:cubicBezTo>
                  <a:pt x="643" y="45"/>
                  <a:pt x="590" y="14"/>
                  <a:pt x="545" y="7"/>
                </a:cubicBezTo>
                <a:cubicBezTo>
                  <a:pt x="500" y="0"/>
                  <a:pt x="447" y="7"/>
                  <a:pt x="409" y="7"/>
                </a:cubicBezTo>
                <a:cubicBezTo>
                  <a:pt x="371" y="7"/>
                  <a:pt x="348" y="0"/>
                  <a:pt x="318" y="7"/>
                </a:cubicBezTo>
                <a:cubicBezTo>
                  <a:pt x="288" y="14"/>
                  <a:pt x="257" y="45"/>
                  <a:pt x="227" y="52"/>
                </a:cubicBezTo>
                <a:cubicBezTo>
                  <a:pt x="197" y="59"/>
                  <a:pt x="166" y="44"/>
                  <a:pt x="136" y="52"/>
                </a:cubicBezTo>
                <a:cubicBezTo>
                  <a:pt x="106" y="60"/>
                  <a:pt x="69" y="83"/>
                  <a:pt x="46" y="98"/>
                </a:cubicBezTo>
                <a:cubicBezTo>
                  <a:pt x="23" y="113"/>
                  <a:pt x="15" y="136"/>
                  <a:pt x="0" y="143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2655" name="Freeform 15"/>
          <p:cNvSpPr>
            <a:spLocks/>
          </p:cNvSpPr>
          <p:nvPr/>
        </p:nvSpPr>
        <p:spPr bwMode="auto">
          <a:xfrm>
            <a:off x="1835150" y="4941888"/>
            <a:ext cx="2160588" cy="238125"/>
          </a:xfrm>
          <a:custGeom>
            <a:avLst/>
            <a:gdLst>
              <a:gd name="T0" fmla="*/ 1361 w 1361"/>
              <a:gd name="T1" fmla="*/ 143 h 150"/>
              <a:gd name="T2" fmla="*/ 1225 w 1361"/>
              <a:gd name="T3" fmla="*/ 143 h 150"/>
              <a:gd name="T4" fmla="*/ 1089 w 1361"/>
              <a:gd name="T5" fmla="*/ 98 h 150"/>
              <a:gd name="T6" fmla="*/ 908 w 1361"/>
              <a:gd name="T7" fmla="*/ 52 h 150"/>
              <a:gd name="T8" fmla="*/ 862 w 1361"/>
              <a:gd name="T9" fmla="*/ 52 h 150"/>
              <a:gd name="T10" fmla="*/ 771 w 1361"/>
              <a:gd name="T11" fmla="*/ 52 h 150"/>
              <a:gd name="T12" fmla="*/ 681 w 1361"/>
              <a:gd name="T13" fmla="*/ 52 h 150"/>
              <a:gd name="T14" fmla="*/ 545 w 1361"/>
              <a:gd name="T15" fmla="*/ 7 h 150"/>
              <a:gd name="T16" fmla="*/ 409 w 1361"/>
              <a:gd name="T17" fmla="*/ 7 h 150"/>
              <a:gd name="T18" fmla="*/ 318 w 1361"/>
              <a:gd name="T19" fmla="*/ 7 h 150"/>
              <a:gd name="T20" fmla="*/ 227 w 1361"/>
              <a:gd name="T21" fmla="*/ 52 h 150"/>
              <a:gd name="T22" fmla="*/ 136 w 1361"/>
              <a:gd name="T23" fmla="*/ 52 h 150"/>
              <a:gd name="T24" fmla="*/ 46 w 1361"/>
              <a:gd name="T25" fmla="*/ 98 h 150"/>
              <a:gd name="T26" fmla="*/ 0 w 1361"/>
              <a:gd name="T27" fmla="*/ 14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61" h="150">
                <a:moveTo>
                  <a:pt x="1361" y="143"/>
                </a:moveTo>
                <a:cubicBezTo>
                  <a:pt x="1315" y="146"/>
                  <a:pt x="1270" y="150"/>
                  <a:pt x="1225" y="143"/>
                </a:cubicBezTo>
                <a:cubicBezTo>
                  <a:pt x="1180" y="136"/>
                  <a:pt x="1142" y="113"/>
                  <a:pt x="1089" y="98"/>
                </a:cubicBezTo>
                <a:cubicBezTo>
                  <a:pt x="1036" y="83"/>
                  <a:pt x="946" y="60"/>
                  <a:pt x="908" y="52"/>
                </a:cubicBezTo>
                <a:cubicBezTo>
                  <a:pt x="870" y="44"/>
                  <a:pt x="885" y="52"/>
                  <a:pt x="862" y="52"/>
                </a:cubicBezTo>
                <a:cubicBezTo>
                  <a:pt x="839" y="52"/>
                  <a:pt x="801" y="52"/>
                  <a:pt x="771" y="52"/>
                </a:cubicBezTo>
                <a:cubicBezTo>
                  <a:pt x="741" y="52"/>
                  <a:pt x="719" y="59"/>
                  <a:pt x="681" y="52"/>
                </a:cubicBezTo>
                <a:cubicBezTo>
                  <a:pt x="643" y="45"/>
                  <a:pt x="590" y="14"/>
                  <a:pt x="545" y="7"/>
                </a:cubicBezTo>
                <a:cubicBezTo>
                  <a:pt x="500" y="0"/>
                  <a:pt x="447" y="7"/>
                  <a:pt x="409" y="7"/>
                </a:cubicBezTo>
                <a:cubicBezTo>
                  <a:pt x="371" y="7"/>
                  <a:pt x="348" y="0"/>
                  <a:pt x="318" y="7"/>
                </a:cubicBezTo>
                <a:cubicBezTo>
                  <a:pt x="288" y="14"/>
                  <a:pt x="257" y="45"/>
                  <a:pt x="227" y="52"/>
                </a:cubicBezTo>
                <a:cubicBezTo>
                  <a:pt x="197" y="59"/>
                  <a:pt x="166" y="44"/>
                  <a:pt x="136" y="52"/>
                </a:cubicBezTo>
                <a:cubicBezTo>
                  <a:pt x="106" y="60"/>
                  <a:pt x="69" y="83"/>
                  <a:pt x="46" y="98"/>
                </a:cubicBezTo>
                <a:cubicBezTo>
                  <a:pt x="23" y="113"/>
                  <a:pt x="15" y="136"/>
                  <a:pt x="0" y="143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2657" name="Line 17"/>
          <p:cNvSpPr>
            <a:spLocks noChangeShapeType="1"/>
          </p:cNvSpPr>
          <p:nvPr/>
        </p:nvSpPr>
        <p:spPr bwMode="auto">
          <a:xfrm>
            <a:off x="3708400" y="4941888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2658" name="Line 18"/>
          <p:cNvSpPr>
            <a:spLocks noChangeShapeType="1"/>
          </p:cNvSpPr>
          <p:nvPr/>
        </p:nvSpPr>
        <p:spPr bwMode="auto">
          <a:xfrm>
            <a:off x="2627313" y="4797425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2662" name="Line 22"/>
          <p:cNvSpPr>
            <a:spLocks noChangeShapeType="1"/>
          </p:cNvSpPr>
          <p:nvPr/>
        </p:nvSpPr>
        <p:spPr bwMode="auto">
          <a:xfrm>
            <a:off x="2124075" y="4868863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 dirty="0"/>
          </a:p>
        </p:txBody>
      </p:sp>
      <p:sp>
        <p:nvSpPr>
          <p:cNvPr id="113667" name="Rectangle 3" descr="P1100186"/>
          <p:cNvSpPr>
            <a:spLocks noGrp="1" noChangeAspect="1" noChangeArrowheads="1"/>
          </p:cNvSpPr>
          <p:nvPr isPhoto="1"/>
        </p:nvSpPr>
        <p:spPr bwMode="auto">
          <a:xfrm>
            <a:off x="1331913" y="981075"/>
            <a:ext cx="6875462" cy="5156200"/>
          </a:xfrm>
          <a:prstGeom prst="rect">
            <a:avLst/>
          </a:prstGeom>
          <a:blipFill dpi="0" rotWithShape="1">
            <a:blip r:embed="rId2"/>
            <a:srcRect/>
            <a:stretch>
              <a:fillRect b="-54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971550" y="1196975"/>
            <a:ext cx="7272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 dirty="0"/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755650" y="333375"/>
            <a:ext cx="7848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600" dirty="0"/>
              <a:t>Quelles recommandations faire à partir des systèmes de culture existants ?</a:t>
            </a: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4067175" y="6237288"/>
            <a:ext cx="1703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200" dirty="0"/>
              <a:t>Photo du 18 juin  2016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 dirty="0"/>
          </a:p>
        </p:txBody>
      </p:sp>
      <p:sp>
        <p:nvSpPr>
          <p:cNvPr id="121859" name="Rectangle 3" descr="P1100183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 dirty="0"/>
          </a:p>
        </p:txBody>
      </p:sp>
      <p:sp>
        <p:nvSpPr>
          <p:cNvPr id="117763" name="Rectangle 3" descr="P1100177"/>
          <p:cNvSpPr>
            <a:spLocks noGrp="1" noChangeAspect="1" noChangeArrowheads="1"/>
          </p:cNvSpPr>
          <p:nvPr isPhoto="1"/>
        </p:nvSpPr>
        <p:spPr bwMode="auto">
          <a:xfrm>
            <a:off x="107950" y="1196975"/>
            <a:ext cx="4429125" cy="3322638"/>
          </a:xfrm>
          <a:prstGeom prst="rect">
            <a:avLst/>
          </a:prstGeom>
          <a:blipFill dpi="0" rotWithShape="1">
            <a:blip r:embed="rId2"/>
            <a:srcRect/>
            <a:stretch>
              <a:fillRect b="-48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699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fr-FR" altLang="fr-FR" sz="1600" dirty="0"/>
          </a:p>
          <a:p>
            <a:pPr algn="ctr">
              <a:spcBef>
                <a:spcPct val="50000"/>
              </a:spcBef>
            </a:pPr>
            <a:r>
              <a:rPr lang="fr-FR" altLang="fr-FR" sz="1600" dirty="0"/>
              <a:t>Réactivité de la population en réponse aux dégâts laissés par le cyclone Matthew</a:t>
            </a:r>
          </a:p>
          <a:p>
            <a:pPr algn="l">
              <a:spcBef>
                <a:spcPct val="50000"/>
              </a:spcBef>
            </a:pPr>
            <a:r>
              <a:rPr lang="fr-FR" altLang="fr-FR" sz="1600" dirty="0"/>
              <a:t> </a:t>
            </a:r>
            <a:endParaRPr lang="fr-FR" altLang="fr-FR" sz="800" dirty="0"/>
          </a:p>
        </p:txBody>
      </p:sp>
      <p:sp>
        <p:nvSpPr>
          <p:cNvPr id="117765" name="Rectangle 5" descr="P1100268"/>
          <p:cNvSpPr>
            <a:spLocks noGrp="1" noChangeAspect="1" noChangeArrowheads="1"/>
          </p:cNvSpPr>
          <p:nvPr isPhoto="1"/>
        </p:nvSpPr>
        <p:spPr bwMode="auto">
          <a:xfrm>
            <a:off x="4643438" y="3213100"/>
            <a:ext cx="4427537" cy="3321050"/>
          </a:xfrm>
          <a:prstGeom prst="rect">
            <a:avLst/>
          </a:prstGeom>
          <a:blipFill dpi="0" rotWithShape="1">
            <a:blip r:embed="rId3"/>
            <a:srcRect/>
            <a:stretch>
              <a:fillRect r="-12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4643438" y="1557338"/>
            <a:ext cx="42481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600" dirty="0"/>
              <a:t>Si les arbres abattus n’étaient pas immédiatement valorisés en  fabriquant du charbon ou en sciant des planches, le bois à terre serait très rapidement perdu.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2555875" y="6308725"/>
            <a:ext cx="2089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000" dirty="0"/>
              <a:t>Photos du 1</a:t>
            </a:r>
            <a:r>
              <a:rPr lang="fr-FR" altLang="fr-FR" sz="1000" baseline="30000" dirty="0"/>
              <a:t>er</a:t>
            </a:r>
            <a:r>
              <a:rPr lang="fr-FR" altLang="fr-FR" sz="1000" dirty="0"/>
              <a:t> décembre 2016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468313" y="4581525"/>
            <a:ext cx="3743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dirty="0"/>
              <a:t>Sciage d’un tronc d’arbre véritable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1800" dirty="0"/>
              <a:t>Ce qui apportera un peu de trésorerie aux habitants, qui</a:t>
            </a:r>
            <a:r>
              <a:rPr lang="fr-FR" altLang="fr-FR" dirty="0"/>
              <a:t> </a:t>
            </a:r>
          </a:p>
        </p:txBody>
      </p:sp>
      <p:sp>
        <p:nvSpPr>
          <p:cNvPr id="118787" name="Rectangle 3" descr="P1100261"/>
          <p:cNvSpPr>
            <a:spLocks noGrp="1" noChangeAspect="1" noChangeArrowheads="1"/>
          </p:cNvSpPr>
          <p:nvPr isPhoto="1"/>
        </p:nvSpPr>
        <p:spPr bwMode="auto">
          <a:xfrm>
            <a:off x="1547813" y="1628775"/>
            <a:ext cx="6084887" cy="4564063"/>
          </a:xfrm>
          <a:prstGeom prst="rect">
            <a:avLst/>
          </a:prstGeom>
          <a:blipFill dpi="0" rotWithShape="1">
            <a:blip r:embed="rId2"/>
            <a:srcRect/>
            <a:stretch>
              <a:fillRect r="-61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250825" y="620713"/>
            <a:ext cx="8208963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600" dirty="0"/>
              <a:t>Trois produits à la vente : racines de vétiver, charbon de bois et planches,</a:t>
            </a:r>
          </a:p>
          <a:p>
            <a:pPr algn="ctr">
              <a:spcBef>
                <a:spcPct val="50000"/>
              </a:spcBef>
            </a:pPr>
            <a:r>
              <a:rPr lang="fr-FR" altLang="fr-FR" sz="1600" dirty="0"/>
              <a:t>ce qui apportera immédiatement un peu de trésorerie aux familles sinistrées.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2700338" y="6237288"/>
            <a:ext cx="38877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000" dirty="0"/>
              <a:t>Photo du 1</a:t>
            </a:r>
            <a:r>
              <a:rPr lang="fr-FR" altLang="fr-FR" sz="1000" baseline="30000" dirty="0"/>
              <a:t>er</a:t>
            </a:r>
            <a:r>
              <a:rPr lang="fr-FR" altLang="fr-FR" sz="1000" dirty="0"/>
              <a:t> décembre 2016 sur le chemin conduisant à Masson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 dirty="0"/>
          </a:p>
        </p:txBody>
      </p:sp>
      <p:sp>
        <p:nvSpPr>
          <p:cNvPr id="119811" name="Rectangle 3" descr="P1100266"/>
          <p:cNvSpPr>
            <a:spLocks noGrp="1" noChangeAspect="1" noChangeArrowheads="1"/>
          </p:cNvSpPr>
          <p:nvPr isPhoto="1"/>
        </p:nvSpPr>
        <p:spPr bwMode="auto">
          <a:xfrm>
            <a:off x="1979613" y="44450"/>
            <a:ext cx="5076825" cy="3808413"/>
          </a:xfrm>
          <a:prstGeom prst="rect">
            <a:avLst/>
          </a:prstGeom>
          <a:blipFill dpi="0" rotWithShape="1">
            <a:blip r:embed="rId2"/>
            <a:srcRect/>
            <a:stretch>
              <a:fillRect b="-42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9812" name="Rectangle 4" descr="P1100111"/>
          <p:cNvSpPr>
            <a:spLocks noGrp="1" noChangeAspect="1" noChangeArrowheads="1"/>
          </p:cNvSpPr>
          <p:nvPr isPhoto="1"/>
        </p:nvSpPr>
        <p:spPr bwMode="auto">
          <a:xfrm>
            <a:off x="611188" y="4149725"/>
            <a:ext cx="3167062" cy="2374900"/>
          </a:xfrm>
          <a:prstGeom prst="rect">
            <a:avLst/>
          </a:prstGeom>
          <a:blipFill dpi="0" rotWithShape="1">
            <a:blip r:embed="rId3"/>
            <a:srcRect/>
            <a:stretch>
              <a:fillRect b="-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4067175" y="4797425"/>
            <a:ext cx="3457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fr-FR" altLang="fr-FR" dirty="0"/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4932363" y="3860800"/>
            <a:ext cx="2089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000" dirty="0"/>
              <a:t>Photo du 1</a:t>
            </a:r>
            <a:r>
              <a:rPr lang="fr-FR" altLang="fr-FR" sz="1000" baseline="30000" dirty="0"/>
              <a:t>er</a:t>
            </a:r>
            <a:r>
              <a:rPr lang="fr-FR" altLang="fr-FR" sz="1000" dirty="0"/>
              <a:t> décembre 2016</a:t>
            </a: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971550" y="6524625"/>
            <a:ext cx="2736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000" dirty="0"/>
              <a:t>« Le Nouvelliste » du 17 novembre  2016</a:t>
            </a: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4140200" y="4724400"/>
            <a:ext cx="46799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600" dirty="0"/>
              <a:t>Le titre accusateur de cet article à la une d’un journal de grande audience illustre une fois de plus la méconnaissance du monde rural et l’incompréhension dont font l’objet les agriculteurs haïtiens.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 dirty="0"/>
          </a:p>
        </p:txBody>
      </p:sp>
      <p:sp>
        <p:nvSpPr>
          <p:cNvPr id="123907" name="Rectangle 3" descr="P1100235"/>
          <p:cNvSpPr>
            <a:spLocks noGrp="1" noChangeAspect="1" noChangeArrowheads="1"/>
          </p:cNvSpPr>
          <p:nvPr isPhoto="1"/>
        </p:nvSpPr>
        <p:spPr bwMode="auto">
          <a:xfrm>
            <a:off x="1258888" y="836613"/>
            <a:ext cx="6731000" cy="5048250"/>
          </a:xfrm>
          <a:prstGeom prst="rect">
            <a:avLst/>
          </a:prstGeom>
          <a:blipFill dpi="0" rotWithShape="1">
            <a:blip r:embed="rId2"/>
            <a:srcRect/>
            <a:stretch>
              <a:fillRect r="-4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971550" y="5949950"/>
            <a:ext cx="74866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dirty="0"/>
              <a:t>Première Réunion du 29 novembre 2016 avec les membres de la Coopérative de </a:t>
            </a:r>
            <a:r>
              <a:rPr lang="fr-FR" altLang="fr-FR" sz="1400" dirty="0" err="1"/>
              <a:t>Favet</a:t>
            </a:r>
            <a:r>
              <a:rPr lang="fr-FR" altLang="fr-FR" sz="1400" dirty="0"/>
              <a:t>, suivie, le  jeudi 1</a:t>
            </a:r>
            <a:r>
              <a:rPr lang="fr-FR" altLang="fr-FR" sz="1400" baseline="30000" dirty="0"/>
              <a:t>er</a:t>
            </a:r>
            <a:r>
              <a:rPr lang="fr-FR" altLang="fr-FR" sz="1400" dirty="0"/>
              <a:t> décembre, d’une réunion avec ceux de la coopérative de </a:t>
            </a:r>
            <a:r>
              <a:rPr lang="fr-FR" altLang="fr-FR" sz="1400" dirty="0" err="1"/>
              <a:t>Macabé</a:t>
            </a:r>
            <a:endParaRPr lang="fr-FR" altLang="fr-FR" sz="1400" dirty="0"/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34925" y="44450"/>
            <a:ext cx="9144000" cy="8001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fr-FR" altLang="fr-FR" sz="900" dirty="0"/>
          </a:p>
          <a:p>
            <a:pPr algn="ctr">
              <a:spcBef>
                <a:spcPct val="50000"/>
              </a:spcBef>
            </a:pPr>
            <a:r>
              <a:rPr lang="fr-FR" altLang="fr-FR" sz="1600" dirty="0"/>
              <a:t>Que demande la population sinistrée de l’arrière-pays de Port Salut ?</a:t>
            </a:r>
          </a:p>
          <a:p>
            <a:pPr algn="l">
              <a:spcBef>
                <a:spcPct val="50000"/>
              </a:spcBef>
            </a:pPr>
            <a:r>
              <a:rPr lang="fr-FR" altLang="fr-FR" sz="900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51555" name="Rectangle 3" descr="P1100290"/>
          <p:cNvSpPr>
            <a:spLocks noGrp="1" noChangeAspect="1" noChangeArrowheads="1"/>
          </p:cNvSpPr>
          <p:nvPr isPhoto="1"/>
        </p:nvSpPr>
        <p:spPr bwMode="auto">
          <a:xfrm>
            <a:off x="1331913" y="1484313"/>
            <a:ext cx="6335712" cy="4752975"/>
          </a:xfrm>
          <a:prstGeom prst="rect">
            <a:avLst/>
          </a:prstGeom>
          <a:blipFill dpi="0" rotWithShape="1">
            <a:blip r:embed="rId2"/>
            <a:srcRect/>
            <a:stretch>
              <a:fillRect b="-2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7993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fr-FR" altLang="fr-FR"/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611188" y="188913"/>
            <a:ext cx="792003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600"/>
              <a:t>INTERLOCUTEURS PRINCIPAUX 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fr-FR" altLang="fr-FR" sz="1600"/>
              <a:t> les membres de la Coopérative COPVIAPS de Macabé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fr-FR" altLang="fr-FR" sz="1600"/>
              <a:t> les membres de la coopérative CPPVEPA de Favet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684213" y="6381750"/>
            <a:ext cx="784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400"/>
              <a:t>Agronome MUSCADIN  Roger, Président de la Coopérative COPVIAPS de Macabé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29027" name="Rectangle 3" descr="P1100197"/>
          <p:cNvSpPr>
            <a:spLocks noGrp="1" noChangeAspect="1" noChangeArrowheads="1"/>
          </p:cNvSpPr>
          <p:nvPr isPhoto="1"/>
        </p:nvSpPr>
        <p:spPr bwMode="auto">
          <a:xfrm>
            <a:off x="2555875" y="1484313"/>
            <a:ext cx="6372225" cy="4779962"/>
          </a:xfrm>
          <a:prstGeom prst="rect">
            <a:avLst/>
          </a:prstGeom>
          <a:blipFill dpi="0" rotWithShape="1">
            <a:blip r:embed="rId2"/>
            <a:srcRect/>
            <a:stretch>
              <a:fillRect b="-33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34925" y="-26988"/>
            <a:ext cx="9074150" cy="33655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600"/>
              <a:t>Première demande : rétablir un accès à l’eau potable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2555875" y="549275"/>
            <a:ext cx="63373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600" u="sng"/>
              <a:t>La station de pompage</a:t>
            </a:r>
            <a:r>
              <a:rPr lang="fr-FR" altLang="fr-FR" sz="1600"/>
              <a:t> équipée de panneaux solaires sur le forage de Buisson n’est plus fonctionnelle.</a:t>
            </a:r>
          </a:p>
          <a:p>
            <a:pPr algn="l">
              <a:spcBef>
                <a:spcPct val="50000"/>
              </a:spcBef>
            </a:pPr>
            <a:r>
              <a:rPr lang="fr-FR" altLang="fr-FR" sz="1200" i="1">
                <a:sym typeface="Wingdings" panose="05000000000000000000" pitchFamily="2" charset="2"/>
              </a:rPr>
              <a:t> </a:t>
            </a:r>
            <a:r>
              <a:rPr lang="fr-FR" altLang="fr-FR" sz="1200" i="1"/>
              <a:t>Station installée en 2015  par l’UNICOD, Directeur : Georges-Elie EDOUARD</a:t>
            </a: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611188" y="5516563"/>
            <a:ext cx="18732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 sz="1400"/>
              <a:t>Position GPS :</a:t>
            </a:r>
          </a:p>
          <a:p>
            <a:pPr algn="l"/>
            <a:r>
              <a:rPr lang="fr-FR" altLang="fr-FR" sz="1400"/>
              <a:t>N.18° 07’ 12’’, 22</a:t>
            </a:r>
          </a:p>
          <a:p>
            <a:pPr algn="l"/>
            <a:r>
              <a:rPr lang="fr-FR" altLang="fr-FR" sz="1400"/>
              <a:t>W. 73° 54’ 43’’, 71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25955" name="Rectangle 3" descr="P1100200"/>
          <p:cNvSpPr>
            <a:spLocks noGrp="1" noChangeAspect="1" noChangeArrowheads="1"/>
          </p:cNvSpPr>
          <p:nvPr isPhoto="1"/>
        </p:nvSpPr>
        <p:spPr bwMode="auto">
          <a:xfrm>
            <a:off x="107950" y="476250"/>
            <a:ext cx="4321175" cy="3240088"/>
          </a:xfrm>
          <a:prstGeom prst="rect">
            <a:avLst/>
          </a:prstGeom>
          <a:blipFill dpi="0" rotWithShape="1">
            <a:blip r:embed="rId2"/>
            <a:srcRect/>
            <a:stretch>
              <a:fillRect b="-98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56" name="Rectangle 4" descr="P1100199"/>
          <p:cNvSpPr>
            <a:spLocks noGrp="1" noChangeAspect="1" noChangeArrowheads="1"/>
          </p:cNvSpPr>
          <p:nvPr isPhoto="1"/>
        </p:nvSpPr>
        <p:spPr bwMode="auto">
          <a:xfrm>
            <a:off x="4572000" y="3141663"/>
            <a:ext cx="4356100" cy="3267075"/>
          </a:xfrm>
          <a:prstGeom prst="rect">
            <a:avLst/>
          </a:prstGeom>
          <a:blipFill dpi="0" rotWithShape="1">
            <a:blip r:embed="rId3"/>
            <a:srcRect/>
            <a:stretch>
              <a:fillRect b="-73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1116013" y="3789363"/>
            <a:ext cx="2089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000"/>
              <a:t>Photos du 1</a:t>
            </a:r>
            <a:r>
              <a:rPr lang="fr-FR" altLang="fr-FR" sz="1000" baseline="30000"/>
              <a:t>er</a:t>
            </a:r>
            <a:r>
              <a:rPr lang="fr-FR" altLang="fr-FR" sz="1000"/>
              <a:t> décembre 2016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4787900" y="981075"/>
            <a:ext cx="3959225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600"/>
              <a:t>La réhabilitation de la station de pompage est prioritaire, car elle garantira une eau potable à la population proche de Favet.</a:t>
            </a:r>
          </a:p>
          <a:p>
            <a:pPr algn="l">
              <a:spcBef>
                <a:spcPct val="50000"/>
              </a:spcBef>
            </a:pPr>
            <a:r>
              <a:rPr lang="fr-FR" altLang="fr-FR" sz="1600"/>
              <a:t>D’autre part, de l’eau sera disponible pour les reconstructions sur place.</a:t>
            </a: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395288" y="4508500"/>
            <a:ext cx="3959225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600"/>
              <a:t>Depuis le passage du cyclone, la population s’approvisionne en eau à la « source » de Rousseau, située à 1h de marche de la Coopérative de Favet.</a:t>
            </a:r>
          </a:p>
          <a:p>
            <a:pPr algn="l">
              <a:spcBef>
                <a:spcPct val="50000"/>
              </a:spcBef>
            </a:pPr>
            <a:r>
              <a:rPr lang="fr-FR" altLang="fr-FR" sz="1600"/>
              <a:t>(Entretiens ESF du 28 novembre 2016).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30051" name="Rectangle 3" descr="P1100209"/>
          <p:cNvSpPr>
            <a:spLocks noGrp="1" noChangeAspect="1" noChangeArrowheads="1"/>
          </p:cNvSpPr>
          <p:nvPr isPhoto="1"/>
        </p:nvSpPr>
        <p:spPr bwMode="auto">
          <a:xfrm>
            <a:off x="323850" y="836613"/>
            <a:ext cx="4752975" cy="3565525"/>
          </a:xfrm>
          <a:prstGeom prst="rect">
            <a:avLst/>
          </a:prstGeom>
          <a:blipFill dpi="0" rotWithShape="1">
            <a:blip r:embed="rId2"/>
            <a:srcRect/>
            <a:stretch>
              <a:fillRect r="-89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34925" y="-26988"/>
            <a:ext cx="9074150" cy="33655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600"/>
              <a:t>Première demande : rétablir un accès à l’eau potable</a:t>
            </a:r>
          </a:p>
        </p:txBody>
      </p:sp>
      <p:sp>
        <p:nvSpPr>
          <p:cNvPr id="130053" name="Rectangle 5" descr="P1100169"/>
          <p:cNvSpPr>
            <a:spLocks noGrp="1" noChangeAspect="1" noChangeArrowheads="1"/>
          </p:cNvSpPr>
          <p:nvPr isPhoto="1"/>
        </p:nvSpPr>
        <p:spPr bwMode="auto">
          <a:xfrm>
            <a:off x="5435600" y="4076700"/>
            <a:ext cx="3276600" cy="2457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5364163" y="620713"/>
            <a:ext cx="3455987" cy="3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600" u="sng"/>
              <a:t>Citernes familiales existantes</a:t>
            </a:r>
            <a:r>
              <a:rPr lang="fr-FR" altLang="fr-FR" sz="1600"/>
              <a:t> Maison de Mme Morose à Buisson)</a:t>
            </a:r>
          </a:p>
          <a:p>
            <a:pPr algn="ctr">
              <a:spcBef>
                <a:spcPct val="50000"/>
              </a:spcBef>
            </a:pPr>
            <a:r>
              <a:rPr lang="fr-FR" altLang="fr-FR" sz="1600"/>
              <a:t>Dans quelques maisons ayant conservé leur toiture ou dans celles déjà réparées grâce à l’aide des familles de la diaspora, il est conseillé d’installer des gouttières pour récupérer les premières pluies. </a:t>
            </a:r>
          </a:p>
          <a:p>
            <a:pPr algn="ctr">
              <a:spcBef>
                <a:spcPct val="50000"/>
              </a:spcBef>
            </a:pPr>
            <a:r>
              <a:rPr lang="fr-FR" altLang="fr-FR" sz="1600"/>
              <a:t>Cette eau sera utilisée pour les constructions et les premières pépinières</a:t>
            </a:r>
          </a:p>
          <a:p>
            <a:pPr algn="ctr">
              <a:spcBef>
                <a:spcPct val="50000"/>
              </a:spcBef>
            </a:pPr>
            <a:endParaRPr lang="fr-FR" altLang="fr-FR" sz="1600"/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1331913" y="4868863"/>
            <a:ext cx="4105275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600"/>
              <a:t>Voir ci-contre un type de gouttière plus résistant aux vents cycloniques.</a:t>
            </a:r>
          </a:p>
          <a:p>
            <a:pPr algn="l">
              <a:spcBef>
                <a:spcPct val="50000"/>
              </a:spcBef>
            </a:pPr>
            <a:r>
              <a:rPr lang="fr-FR" altLang="fr-FR" sz="1600"/>
              <a:t>NB : cependant, on observe que les tôles sont de qualité, mais qu’elles n’ont pas été fixées à la charpente avec des vis et des rondelles.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3563938" y="2781300"/>
            <a:ext cx="936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 b="1">
                <a:solidFill>
                  <a:schemeClr val="bg1"/>
                </a:solidFill>
              </a:rPr>
              <a:t>Citerne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63843" name="Rectangle 3" descr="P1100231"/>
          <p:cNvSpPr>
            <a:spLocks noGrp="1" noChangeAspect="1" noChangeArrowheads="1"/>
          </p:cNvSpPr>
          <p:nvPr isPhoto="1"/>
        </p:nvSpPr>
        <p:spPr bwMode="auto">
          <a:xfrm>
            <a:off x="4716463" y="3536950"/>
            <a:ext cx="3922712" cy="2943225"/>
          </a:xfrm>
          <a:prstGeom prst="rect">
            <a:avLst/>
          </a:prstGeom>
          <a:blipFill dpi="0" rotWithShape="1">
            <a:blip r:embed="rId2"/>
            <a:srcRect/>
            <a:stretch>
              <a:fillRect r="-4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63844" name="Picture 4" descr="P11002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4246563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4716463" y="404813"/>
            <a:ext cx="3960812" cy="274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600" u="sng"/>
              <a:t>Citernes DCCH  à Favet et à Maya</a:t>
            </a:r>
          </a:p>
          <a:p>
            <a:pPr algn="ctr">
              <a:spcBef>
                <a:spcPct val="50000"/>
              </a:spcBef>
            </a:pPr>
            <a:endParaRPr lang="fr-FR" altLang="fr-FR" sz="900" u="sng"/>
          </a:p>
          <a:p>
            <a:pPr algn="l">
              <a:spcBef>
                <a:spcPct val="50000"/>
              </a:spcBef>
            </a:pPr>
            <a:r>
              <a:rPr lang="fr-FR" altLang="fr-FR" sz="1600"/>
              <a:t>Au passage du cyclone, les citernes en fibrociment n’étaient déjà plus fonctionnelles par manque d’étanchéité.</a:t>
            </a:r>
          </a:p>
          <a:p>
            <a:pPr algn="l">
              <a:spcBef>
                <a:spcPct val="50000"/>
              </a:spcBef>
            </a:pPr>
            <a:r>
              <a:rPr lang="fr-FR" altLang="fr-FR" sz="1600"/>
              <a:t>Les citernes en fibrociment, ne reposant pas sur des fondations semi-enterrées, ne sont pas durables. Celles-ci n’ont pas pu alimenter les populations en eau potable suite au  sinistre.</a:t>
            </a:r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250825" y="4652963"/>
            <a:ext cx="43211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600"/>
              <a:t>ESF recommande des citernes en maçonnerie « classique », qui peuvent être construites et réparées par des artisans locaux.</a:t>
            </a:r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5651500" y="6453188"/>
            <a:ext cx="2089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000"/>
              <a:t>Photo du 30 novembre 2016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34925" y="-26988"/>
            <a:ext cx="9074150" cy="33655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600"/>
              <a:t>Demande de semences des agriculteurs pour la campagne agricole 2017</a:t>
            </a:r>
          </a:p>
        </p:txBody>
      </p:sp>
      <p:graphicFrame>
        <p:nvGraphicFramePr>
          <p:cNvPr id="168531" name="Group 1619"/>
          <p:cNvGraphicFramePr>
            <a:graphicFrameLocks noGrp="1"/>
          </p:cNvGraphicFramePr>
          <p:nvPr>
            <p:ph/>
          </p:nvPr>
        </p:nvGraphicFramePr>
        <p:xfrm>
          <a:off x="1403350" y="620713"/>
          <a:ext cx="6707188" cy="5181600"/>
        </p:xfrm>
        <a:graphic>
          <a:graphicData uri="http://schemas.openxmlformats.org/drawingml/2006/table">
            <a:tbl>
              <a:tblPr/>
              <a:tblGrid>
                <a:gridCol w="3354388">
                  <a:extLst>
                    <a:ext uri="{9D8B030D-6E8A-4147-A177-3AD203B41FA5}">
                      <a16:colId xmlns:a16="http://schemas.microsoft.com/office/drawing/2014/main" val="2228022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210647626"/>
                    </a:ext>
                  </a:extLst>
                </a:gridCol>
              </a:tblGrid>
              <a:tr h="25908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JARDIN PRE-CAYES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JARDIN PLEIN CHAMP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4959381"/>
                  </a:ext>
                </a:extLst>
              </a:tr>
              <a:tr h="25908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Pois de souche ou Phasoleus Lunatus 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Maïs trois mois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142596"/>
                  </a:ext>
                </a:extLst>
              </a:tr>
              <a:tr h="25908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Pois inconnu ou Vigna sinensis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Pois noirs et pois beurre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6518705"/>
                  </a:ext>
                </a:extLst>
              </a:tr>
              <a:tr h="25908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Amarante ou  « Epinard étranger »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Pois congo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914264"/>
                  </a:ext>
                </a:extLst>
              </a:tr>
              <a:tr h="25908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Gombo ou calalou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Boutures de manioc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031219"/>
                  </a:ext>
                </a:extLst>
              </a:tr>
              <a:tr h="25908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Melons d’eau (pastèque)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Sésame ou roroli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456337"/>
                  </a:ext>
                </a:extLst>
              </a:tr>
              <a:tr h="25908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Melons jaunes ou melon France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Ricin ou maskéti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0861360"/>
                  </a:ext>
                </a:extLst>
              </a:tr>
              <a:tr h="25908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Papaye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Canne de bouche : canne ananas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53548"/>
                  </a:ext>
                </a:extLst>
              </a:tr>
              <a:tr h="51816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Giraumon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13720"/>
                  </a:ext>
                </a:extLst>
              </a:tr>
              <a:tr h="51816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Tomates « Ti Jocelyne » et « caraïbes 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188063"/>
                  </a:ext>
                </a:extLst>
              </a:tr>
              <a:tr h="51816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Poireaux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739881"/>
                  </a:ext>
                </a:extLst>
              </a:tr>
              <a:tr h="51816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Aubergines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615285"/>
                  </a:ext>
                </a:extLst>
              </a:tr>
              <a:tr h="51816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Boutures de patates douces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5102024"/>
                  </a:ext>
                </a:extLst>
              </a:tr>
              <a:tr h="51816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Basilic /menthe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82266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74083" name="Rectangle 3" descr="P1100196"/>
          <p:cNvSpPr>
            <a:spLocks noGrp="1" noChangeAspect="1" noChangeArrowheads="1"/>
          </p:cNvSpPr>
          <p:nvPr isPhoto="1"/>
        </p:nvSpPr>
        <p:spPr bwMode="auto">
          <a:xfrm>
            <a:off x="1116013" y="1773238"/>
            <a:ext cx="6515100" cy="48863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34925" y="-26988"/>
            <a:ext cx="9074150" cy="33655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600"/>
              <a:t>Quelques propositions complémentaires d’ESF pour 2017</a:t>
            </a: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323850" y="404813"/>
            <a:ext cx="8785225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/>
              <a:t>Agro-vergers </a:t>
            </a:r>
          </a:p>
          <a:p>
            <a:pPr algn="l">
              <a:spcBef>
                <a:spcPct val="50000"/>
              </a:spcBef>
            </a:pPr>
            <a:r>
              <a:rPr lang="fr-FR" altLang="fr-FR" sz="1400"/>
              <a:t>- Taille et élagage des arbres véritables pour une reprise plus rapide et moins de prise au vent</a:t>
            </a:r>
          </a:p>
          <a:p>
            <a:pPr algn="l">
              <a:spcBef>
                <a:spcPct val="50000"/>
              </a:spcBef>
            </a:pPr>
            <a:r>
              <a:rPr lang="fr-FR" altLang="fr-FR" sz="1400"/>
              <a:t>- Taille et émondage des manguiers, puis surgreffage avec des variétés précoces et tardives.</a:t>
            </a:r>
          </a:p>
          <a:p>
            <a:pPr algn="ctr">
              <a:spcBef>
                <a:spcPct val="50000"/>
              </a:spcBef>
            </a:pPr>
            <a:r>
              <a:rPr lang="fr-FR" altLang="fr-FR" sz="1400"/>
              <a:t>Nécessité de disposer d’un outillage approprié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34925" y="-26988"/>
            <a:ext cx="9074150" cy="33655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600" dirty="0"/>
              <a:t>Quelques propositions complémentaires d’ESF pour 2017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755650" y="333375"/>
            <a:ext cx="7453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/>
              <a:t>Régénération des agro-vergers à la périphérie des « lakous » et dans les fonds de ravines</a:t>
            </a:r>
          </a:p>
        </p:txBody>
      </p:sp>
      <p:sp>
        <p:nvSpPr>
          <p:cNvPr id="134150" name="Rectangle 6" descr="P1100198"/>
          <p:cNvSpPr>
            <a:spLocks noGrp="1" noChangeAspect="1" noChangeArrowheads="1"/>
          </p:cNvSpPr>
          <p:nvPr isPhoto="1"/>
        </p:nvSpPr>
        <p:spPr bwMode="auto">
          <a:xfrm>
            <a:off x="1042988" y="692150"/>
            <a:ext cx="6985000" cy="5238750"/>
          </a:xfrm>
          <a:prstGeom prst="rect">
            <a:avLst/>
          </a:prstGeom>
          <a:blipFill dpi="0" rotWithShape="1">
            <a:blip r:embed="rId2"/>
            <a:srcRect/>
            <a:stretch>
              <a:fillRect b="-4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1042988" y="5949950"/>
            <a:ext cx="3095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000"/>
              <a:t>Lakou de Mme Morose à Buisson </a:t>
            </a:r>
          </a:p>
          <a:p>
            <a:pPr algn="ctr">
              <a:spcBef>
                <a:spcPct val="50000"/>
              </a:spcBef>
            </a:pPr>
            <a:r>
              <a:rPr lang="fr-FR" altLang="fr-FR" sz="1000"/>
              <a:t>N. 18° 07 12.22        W. 73° 54 43.71</a:t>
            </a:r>
          </a:p>
          <a:p>
            <a:pPr algn="ctr">
              <a:spcBef>
                <a:spcPct val="50000"/>
              </a:spcBef>
            </a:pPr>
            <a:r>
              <a:rPr lang="fr-FR" altLang="fr-FR" sz="1000"/>
              <a:t>Photo du 29 novembre  2016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107950" y="2636838"/>
            <a:ext cx="10795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200"/>
              <a:t>2 pieds de véritable à émonder</a:t>
            </a:r>
            <a:r>
              <a:rPr lang="fr-FR" altLang="fr-FR"/>
              <a:t> </a:t>
            </a:r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8027988" y="2924175"/>
            <a:ext cx="1079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200"/>
              <a:t>1 pied de manguier à tailler, puis surgreffer</a:t>
            </a:r>
            <a:endParaRPr lang="fr-FR" altLang="fr-FR"/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4427538" y="6092825"/>
            <a:ext cx="23050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200"/>
              <a:t>1 pied d’avocatier à recéper, puis surgreffer</a:t>
            </a:r>
            <a:r>
              <a:rPr lang="fr-FR" altLang="fr-FR"/>
              <a:t> </a:t>
            </a:r>
          </a:p>
        </p:txBody>
      </p:sp>
      <p:sp>
        <p:nvSpPr>
          <p:cNvPr id="134155" name="Line 11"/>
          <p:cNvSpPr>
            <a:spLocks noChangeShapeType="1"/>
          </p:cNvSpPr>
          <p:nvPr/>
        </p:nvSpPr>
        <p:spPr bwMode="auto">
          <a:xfrm flipH="1" flipV="1">
            <a:off x="4572000" y="5516563"/>
            <a:ext cx="360363" cy="5762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156" name="Line 12"/>
          <p:cNvSpPr>
            <a:spLocks noChangeShapeType="1"/>
          </p:cNvSpPr>
          <p:nvPr/>
        </p:nvSpPr>
        <p:spPr bwMode="auto">
          <a:xfrm flipV="1">
            <a:off x="971550" y="2276475"/>
            <a:ext cx="360363" cy="863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157" name="Line 13"/>
          <p:cNvSpPr>
            <a:spLocks noChangeShapeType="1"/>
          </p:cNvSpPr>
          <p:nvPr/>
        </p:nvSpPr>
        <p:spPr bwMode="auto">
          <a:xfrm flipH="1">
            <a:off x="7308850" y="3716338"/>
            <a:ext cx="1079500" cy="5762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158" name="Line 14"/>
          <p:cNvSpPr>
            <a:spLocks noChangeShapeType="1"/>
          </p:cNvSpPr>
          <p:nvPr/>
        </p:nvSpPr>
        <p:spPr bwMode="auto">
          <a:xfrm>
            <a:off x="971550" y="3140075"/>
            <a:ext cx="1655763" cy="576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159" name="Line 15"/>
          <p:cNvSpPr>
            <a:spLocks noChangeShapeType="1"/>
          </p:cNvSpPr>
          <p:nvPr/>
        </p:nvSpPr>
        <p:spPr bwMode="auto">
          <a:xfrm>
            <a:off x="2195513" y="2060575"/>
            <a:ext cx="11525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160" name="Line 16"/>
          <p:cNvSpPr>
            <a:spLocks noChangeShapeType="1"/>
          </p:cNvSpPr>
          <p:nvPr/>
        </p:nvSpPr>
        <p:spPr bwMode="auto">
          <a:xfrm>
            <a:off x="1116013" y="1700213"/>
            <a:ext cx="11525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161" name="Line 17"/>
          <p:cNvSpPr>
            <a:spLocks noChangeShapeType="1"/>
          </p:cNvSpPr>
          <p:nvPr/>
        </p:nvSpPr>
        <p:spPr bwMode="auto">
          <a:xfrm>
            <a:off x="4356100" y="4581525"/>
            <a:ext cx="576263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162" name="Line 18"/>
          <p:cNvSpPr>
            <a:spLocks noChangeShapeType="1"/>
          </p:cNvSpPr>
          <p:nvPr/>
        </p:nvSpPr>
        <p:spPr bwMode="auto">
          <a:xfrm>
            <a:off x="6804025" y="3644900"/>
            <a:ext cx="11525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35171" name="Rectangle 3" descr="P1100275"/>
          <p:cNvSpPr>
            <a:spLocks noGrp="1" noChangeAspect="1" noChangeArrowheads="1"/>
          </p:cNvSpPr>
          <p:nvPr isPhoto="1"/>
        </p:nvSpPr>
        <p:spPr bwMode="auto">
          <a:xfrm>
            <a:off x="684213" y="908050"/>
            <a:ext cx="7669212" cy="5751513"/>
          </a:xfrm>
          <a:prstGeom prst="rect">
            <a:avLst/>
          </a:prstGeom>
          <a:blipFill dpi="0" rotWithShape="1">
            <a:blip r:embed="rId2"/>
            <a:srcRect/>
            <a:stretch>
              <a:fillRect b="-48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79388" y="0"/>
            <a:ext cx="87852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600"/>
              <a:t>Régénération des agro-vergers :</a:t>
            </a:r>
          </a:p>
          <a:p>
            <a:pPr algn="ctr">
              <a:spcBef>
                <a:spcPct val="50000"/>
              </a:spcBef>
            </a:pPr>
            <a:r>
              <a:rPr lang="fr-FR" altLang="fr-FR" sz="1600"/>
              <a:t>Lakou et fond de ravine à proximité de la coopérative Macabé</a:t>
            </a:r>
          </a:p>
        </p:txBody>
      </p:sp>
      <p:sp>
        <p:nvSpPr>
          <p:cNvPr id="135173" name="Line 5"/>
          <p:cNvSpPr>
            <a:spLocks noChangeShapeType="1"/>
          </p:cNvSpPr>
          <p:nvPr/>
        </p:nvSpPr>
        <p:spPr bwMode="auto">
          <a:xfrm flipH="1">
            <a:off x="827088" y="2276475"/>
            <a:ext cx="3889375" cy="20161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5174" name="Line 6"/>
          <p:cNvSpPr>
            <a:spLocks noChangeShapeType="1"/>
          </p:cNvSpPr>
          <p:nvPr/>
        </p:nvSpPr>
        <p:spPr bwMode="auto">
          <a:xfrm flipH="1">
            <a:off x="2195513" y="2781300"/>
            <a:ext cx="4464050" cy="2159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5175" name="Line 7"/>
          <p:cNvSpPr>
            <a:spLocks noChangeShapeType="1"/>
          </p:cNvSpPr>
          <p:nvPr/>
        </p:nvSpPr>
        <p:spPr bwMode="auto">
          <a:xfrm flipH="1" flipV="1">
            <a:off x="827088" y="4292600"/>
            <a:ext cx="1368425" cy="6492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5176" name="Line 8"/>
          <p:cNvSpPr>
            <a:spLocks noChangeShapeType="1"/>
          </p:cNvSpPr>
          <p:nvPr/>
        </p:nvSpPr>
        <p:spPr bwMode="auto">
          <a:xfrm flipH="1" flipV="1">
            <a:off x="4787900" y="2276475"/>
            <a:ext cx="1871663" cy="5048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5177" name="Line 9"/>
          <p:cNvSpPr>
            <a:spLocks noChangeShapeType="1"/>
          </p:cNvSpPr>
          <p:nvPr/>
        </p:nvSpPr>
        <p:spPr bwMode="auto">
          <a:xfrm flipH="1" flipV="1">
            <a:off x="684213" y="4797425"/>
            <a:ext cx="7416800" cy="1296988"/>
          </a:xfrm>
          <a:prstGeom prst="line">
            <a:avLst/>
          </a:prstGeom>
          <a:noFill/>
          <a:ln w="19050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5178" name="Line 10"/>
          <p:cNvSpPr>
            <a:spLocks noChangeShapeType="1"/>
          </p:cNvSpPr>
          <p:nvPr/>
        </p:nvSpPr>
        <p:spPr bwMode="auto">
          <a:xfrm flipH="1" flipV="1">
            <a:off x="684213" y="4437063"/>
            <a:ext cx="7559675" cy="1368425"/>
          </a:xfrm>
          <a:prstGeom prst="line">
            <a:avLst/>
          </a:prstGeom>
          <a:noFill/>
          <a:ln w="19050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5179" name="Line 11"/>
          <p:cNvSpPr>
            <a:spLocks noChangeShapeType="1"/>
          </p:cNvSpPr>
          <p:nvPr/>
        </p:nvSpPr>
        <p:spPr bwMode="auto">
          <a:xfrm flipH="1" flipV="1">
            <a:off x="2700338" y="5013325"/>
            <a:ext cx="503237" cy="714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5180" name="Line 12"/>
          <p:cNvSpPr>
            <a:spLocks noChangeShapeType="1"/>
          </p:cNvSpPr>
          <p:nvPr/>
        </p:nvSpPr>
        <p:spPr bwMode="auto">
          <a:xfrm flipH="1" flipV="1">
            <a:off x="4859338" y="5373688"/>
            <a:ext cx="504825" cy="714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5181" name="Line 13"/>
          <p:cNvSpPr>
            <a:spLocks noChangeShapeType="1"/>
          </p:cNvSpPr>
          <p:nvPr/>
        </p:nvSpPr>
        <p:spPr bwMode="auto">
          <a:xfrm flipH="1" flipV="1">
            <a:off x="6443663" y="5661025"/>
            <a:ext cx="360362" cy="730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36195" name="Rectangle 3" descr="P1100278"/>
          <p:cNvSpPr>
            <a:spLocks noGrp="1" noChangeAspect="1" noChangeArrowheads="1"/>
          </p:cNvSpPr>
          <p:nvPr isPhoto="1"/>
        </p:nvSpPr>
        <p:spPr bwMode="auto">
          <a:xfrm>
            <a:off x="323850" y="260350"/>
            <a:ext cx="4176713" cy="3132138"/>
          </a:xfrm>
          <a:prstGeom prst="rect">
            <a:avLst/>
          </a:prstGeom>
          <a:blipFill dpi="0" rotWithShape="1">
            <a:blip r:embed="rId2"/>
            <a:srcRect/>
            <a:stretch>
              <a:fillRect b="-16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6196" name="Rectangle 4" descr="P1100071"/>
          <p:cNvSpPr>
            <a:spLocks noGrp="1" noChangeAspect="1" noChangeArrowheads="1"/>
          </p:cNvSpPr>
          <p:nvPr isPhoto="1"/>
        </p:nvSpPr>
        <p:spPr bwMode="auto">
          <a:xfrm>
            <a:off x="323850" y="3500438"/>
            <a:ext cx="4176713" cy="3132137"/>
          </a:xfrm>
          <a:prstGeom prst="rect">
            <a:avLst/>
          </a:prstGeom>
          <a:blipFill dpi="0" rotWithShape="1">
            <a:blip r:embed="rId3"/>
            <a:srcRect/>
            <a:stretch>
              <a:fillRect b="-16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4643438" y="3068638"/>
            <a:ext cx="4500562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600" u="sng"/>
              <a:t>Recommandation</a:t>
            </a:r>
            <a:r>
              <a:rPr lang="fr-FR" altLang="fr-FR" sz="1600"/>
              <a:t> </a:t>
            </a:r>
          </a:p>
          <a:p>
            <a:pPr algn="ctr">
              <a:spcBef>
                <a:spcPct val="50000"/>
              </a:spcBef>
            </a:pPr>
            <a:r>
              <a:rPr lang="fr-FR" altLang="fr-FR" sz="1600"/>
              <a:t>plantation de bananiers avec les agriculteurs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4572000" y="549275"/>
            <a:ext cx="41052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400"/>
              <a:t>Tentative de </a:t>
            </a:r>
            <a:r>
              <a:rPr lang="fr-FR" altLang="fr-FR" sz="1400" b="1"/>
              <a:t>protection d’un jeune plant</a:t>
            </a:r>
            <a:r>
              <a:rPr lang="fr-FR" altLang="fr-FR" sz="1400"/>
              <a:t> de bananier contre la dent de « cabrits » avec de la tôle de récupération</a:t>
            </a: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1258888" y="0"/>
            <a:ext cx="2089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000"/>
              <a:t>Photo du 1</a:t>
            </a:r>
            <a:r>
              <a:rPr lang="fr-FR" altLang="fr-FR" sz="1000" baseline="30000"/>
              <a:t>er</a:t>
            </a:r>
            <a:r>
              <a:rPr lang="fr-FR" altLang="fr-FR" sz="1000"/>
              <a:t> décembre 2016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38243" name="Rectangle 3" descr="P1100281"/>
          <p:cNvSpPr>
            <a:spLocks noGrp="1" noChangeAspect="1" noChangeArrowheads="1"/>
          </p:cNvSpPr>
          <p:nvPr isPhoto="1"/>
        </p:nvSpPr>
        <p:spPr bwMode="auto">
          <a:xfrm>
            <a:off x="1476375" y="1412875"/>
            <a:ext cx="6659563" cy="4994275"/>
          </a:xfrm>
          <a:prstGeom prst="rect">
            <a:avLst/>
          </a:prstGeom>
          <a:blipFill dpi="0" rotWithShape="1">
            <a:blip r:embed="rId2"/>
            <a:srcRect/>
            <a:stretch>
              <a:fillRect r="-4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0" y="333375"/>
            <a:ext cx="9144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400" u="sng"/>
              <a:t>Recommandation</a:t>
            </a:r>
            <a:r>
              <a:rPr lang="fr-FR" altLang="fr-FR" sz="1400"/>
              <a:t> </a:t>
            </a:r>
          </a:p>
          <a:p>
            <a:pPr algn="l"/>
            <a:r>
              <a:rPr lang="fr-FR" altLang="fr-FR" sz="1400"/>
              <a:t>Protection des drageons d’arbres véritables avec du </a:t>
            </a:r>
            <a:r>
              <a:rPr lang="fr-FR" altLang="fr-FR" sz="1400" b="1"/>
              <a:t>grillage</a:t>
            </a:r>
            <a:r>
              <a:rPr lang="fr-FR" altLang="fr-FR" sz="1400"/>
              <a:t> </a:t>
            </a:r>
            <a:r>
              <a:rPr lang="fr-FR" altLang="fr-FR" sz="1400" b="1"/>
              <a:t>ursus</a:t>
            </a:r>
            <a:r>
              <a:rPr lang="fr-FR" altLang="fr-FR" sz="1400"/>
              <a:t> contre la dent des « cabrits ».</a:t>
            </a:r>
          </a:p>
          <a:p>
            <a:pPr algn="l"/>
            <a:r>
              <a:rPr lang="fr-FR" altLang="fr-FR" sz="1400"/>
              <a:t>Chaque pied d’arbre véritable au sol produit des rejets qui peuvent fournir de nouveaux plants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93187" name="Rectangle 3" descr="P1100173"/>
          <p:cNvSpPr>
            <a:spLocks noGrp="1" noChangeAspect="1" noChangeArrowheads="1"/>
          </p:cNvSpPr>
          <p:nvPr isPhoto="1"/>
        </p:nvSpPr>
        <p:spPr bwMode="auto">
          <a:xfrm>
            <a:off x="4500563" y="3213100"/>
            <a:ext cx="4465637" cy="3348038"/>
          </a:xfrm>
          <a:prstGeom prst="rect">
            <a:avLst/>
          </a:prstGeom>
          <a:blipFill dpi="0" rotWithShape="1">
            <a:blip r:embed="rId2"/>
            <a:srcRect/>
            <a:stretch>
              <a:fillRect b="-36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874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600" dirty="0"/>
              <a:t>Dégâts observés suite au passage du cyclone Matthew les 3 et 4 octobre 2016 :</a:t>
            </a:r>
          </a:p>
          <a:p>
            <a:pPr algn="ctr">
              <a:spcBef>
                <a:spcPct val="50000"/>
              </a:spcBef>
            </a:pPr>
            <a:r>
              <a:rPr lang="fr-FR" altLang="fr-FR" sz="1600" dirty="0"/>
              <a:t>1 - Couverture arborée  gravement et durablement endommagée </a:t>
            </a:r>
          </a:p>
          <a:p>
            <a:pPr algn="l">
              <a:spcBef>
                <a:spcPct val="50000"/>
              </a:spcBef>
            </a:pPr>
            <a:endParaRPr lang="fr-FR" altLang="fr-FR" sz="800" dirty="0"/>
          </a:p>
        </p:txBody>
      </p:sp>
      <p:sp>
        <p:nvSpPr>
          <p:cNvPr id="93190" name="Rectangle 6" descr="P1100216"/>
          <p:cNvSpPr>
            <a:spLocks noGrp="1" noChangeAspect="1" noChangeArrowheads="1"/>
          </p:cNvSpPr>
          <p:nvPr isPhoto="1"/>
        </p:nvSpPr>
        <p:spPr bwMode="auto">
          <a:xfrm>
            <a:off x="179388" y="836613"/>
            <a:ext cx="4284662" cy="3213100"/>
          </a:xfrm>
          <a:prstGeom prst="rect">
            <a:avLst/>
          </a:prstGeom>
          <a:blipFill dpi="0" rotWithShape="1">
            <a:blip r:embed="rId3"/>
            <a:srcRect/>
            <a:stretch>
              <a:fillRect b="-8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4932363" y="1412875"/>
            <a:ext cx="3671887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600"/>
              <a:t>Observations du 30 novembre 2016</a:t>
            </a:r>
          </a:p>
          <a:p>
            <a:pPr algn="ctr">
              <a:spcBef>
                <a:spcPct val="50000"/>
              </a:spcBef>
            </a:pPr>
            <a:r>
              <a:rPr lang="fr-FR" altLang="fr-FR" sz="1600"/>
              <a:t>Commune de Port Salut  </a:t>
            </a: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395288" y="4221163"/>
            <a:ext cx="3671887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600"/>
              <a:t>Dans les « lakous » et dans les fonds de ravines,  les cocotiers, les arbres véritable, les avocatiers et les abricotiers ont été sévèrement détruits par les vents violents.</a:t>
            </a:r>
          </a:p>
          <a:p>
            <a:pPr algn="l">
              <a:spcBef>
                <a:spcPct val="50000"/>
              </a:spcBef>
            </a:pPr>
            <a:r>
              <a:rPr lang="fr-FR" altLang="fr-FR" sz="1600"/>
              <a:t>Ces agro-vergers constituent la seconde source de revenus et de sécurité alimentaire, après la culture de vétiver.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41315" name="Rectangle 3" descr="P1100289"/>
          <p:cNvSpPr>
            <a:spLocks noGrp="1" noChangeAspect="1" noChangeArrowheads="1"/>
          </p:cNvSpPr>
          <p:nvPr isPhoto="1"/>
        </p:nvSpPr>
        <p:spPr bwMode="auto">
          <a:xfrm>
            <a:off x="900113" y="1052513"/>
            <a:ext cx="7019925" cy="5265737"/>
          </a:xfrm>
          <a:prstGeom prst="rect">
            <a:avLst/>
          </a:prstGeom>
          <a:blipFill dpi="0" rotWithShape="1">
            <a:blip r:embed="rId2"/>
            <a:srcRect/>
            <a:stretch>
              <a:fillRect b="-3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684213" y="260350"/>
            <a:ext cx="7488237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u="sng"/>
              <a:t>Recommandation</a:t>
            </a:r>
            <a:r>
              <a:rPr lang="fr-FR" altLang="fr-FR" sz="1400"/>
              <a:t> </a:t>
            </a:r>
          </a:p>
          <a:p>
            <a:pPr algn="ctr">
              <a:spcBef>
                <a:spcPct val="50000"/>
              </a:spcBef>
            </a:pPr>
            <a:r>
              <a:rPr lang="fr-FR" altLang="fr-FR" sz="1400"/>
              <a:t>Protéger les petits plants d’abricotiers avec des gaines de grillage « poultry »</a:t>
            </a:r>
          </a:p>
        </p:txBody>
      </p:sp>
      <p:sp>
        <p:nvSpPr>
          <p:cNvPr id="141317" name="Oval 5"/>
          <p:cNvSpPr>
            <a:spLocks noChangeArrowheads="1"/>
          </p:cNvSpPr>
          <p:nvPr/>
        </p:nvSpPr>
        <p:spPr bwMode="auto">
          <a:xfrm>
            <a:off x="3851275" y="4149725"/>
            <a:ext cx="935038" cy="865188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1318" name="Oval 6"/>
          <p:cNvSpPr>
            <a:spLocks noChangeArrowheads="1"/>
          </p:cNvSpPr>
          <p:nvPr/>
        </p:nvSpPr>
        <p:spPr bwMode="auto">
          <a:xfrm>
            <a:off x="5364163" y="3068638"/>
            <a:ext cx="647700" cy="506412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1319" name="Oval 7"/>
          <p:cNvSpPr>
            <a:spLocks noChangeArrowheads="1"/>
          </p:cNvSpPr>
          <p:nvPr/>
        </p:nvSpPr>
        <p:spPr bwMode="auto">
          <a:xfrm>
            <a:off x="4787900" y="3429000"/>
            <a:ext cx="935038" cy="1081088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/>
              <a:t>v</a:t>
            </a:r>
          </a:p>
        </p:txBody>
      </p:sp>
      <p:sp>
        <p:nvSpPr>
          <p:cNvPr id="141320" name="Oval 8"/>
          <p:cNvSpPr>
            <a:spLocks noChangeArrowheads="1"/>
          </p:cNvSpPr>
          <p:nvPr/>
        </p:nvSpPr>
        <p:spPr bwMode="auto">
          <a:xfrm>
            <a:off x="4716463" y="1989138"/>
            <a:ext cx="935037" cy="122555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1321" name="Oval 9"/>
          <p:cNvSpPr>
            <a:spLocks noChangeArrowheads="1"/>
          </p:cNvSpPr>
          <p:nvPr/>
        </p:nvSpPr>
        <p:spPr bwMode="auto">
          <a:xfrm>
            <a:off x="2987675" y="3933825"/>
            <a:ext cx="720725" cy="576263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43363" name="Rectangle 3" descr="P1100284"/>
          <p:cNvSpPr>
            <a:spLocks noGrp="1" noChangeAspect="1" noChangeArrowheads="1"/>
          </p:cNvSpPr>
          <p:nvPr isPhoto="1"/>
        </p:nvSpPr>
        <p:spPr bwMode="auto">
          <a:xfrm>
            <a:off x="179388" y="1844675"/>
            <a:ext cx="4968875" cy="3727450"/>
          </a:xfrm>
          <a:prstGeom prst="rect">
            <a:avLst/>
          </a:prstGeom>
          <a:blipFill dpi="0" rotWithShape="1">
            <a:blip r:embed="rId2"/>
            <a:srcRect/>
            <a:stretch>
              <a:fillRect b="-43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250825" y="404813"/>
            <a:ext cx="84248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u="sng"/>
              <a:t>Recommandation</a:t>
            </a:r>
            <a:r>
              <a:rPr lang="fr-FR" altLang="fr-FR" sz="1400"/>
              <a:t> : aménagement d’une ravine moyenne : ravine Célessène Muscadin</a:t>
            </a:r>
          </a:p>
          <a:p>
            <a:pPr lvl="1" algn="ctr"/>
            <a:r>
              <a:rPr lang="fr-FR" altLang="fr-FR" sz="1400"/>
              <a:t>N 18° 04’ 06’’, 4   W 73° 52 ‘ 37’’, 5    Altitude 177m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5219700" y="1700213"/>
            <a:ext cx="3635375" cy="407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1400" u="sng" dirty="0"/>
              <a:t>Travaux envisagés en 2017</a:t>
            </a:r>
            <a:r>
              <a:rPr lang="fr-FR" altLang="fr-FR" sz="1400" dirty="0"/>
              <a:t> </a:t>
            </a:r>
          </a:p>
          <a:p>
            <a:pPr>
              <a:spcBef>
                <a:spcPct val="50000"/>
              </a:spcBef>
            </a:pPr>
            <a:r>
              <a:rPr lang="fr-FR" altLang="fr-FR" sz="1400" dirty="0"/>
              <a:t>	Comme il n’y a pas de matériaux disponibles à proximité pour construire des seuils maçonnés, il est proposé de tester les aménagements suivants  :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fr-FR" altLang="fr-FR" sz="1400" dirty="0"/>
              <a:t>Implantation d’un seuil-gabion, rempli de racines de vétiver pour retenir les sédiments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fr-FR" altLang="fr-FR" sz="1400" dirty="0"/>
              <a:t>Utilisation des troncs de cocotiers arrachés pour faire des clayonnages en travers de la ravine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fr-FR" altLang="fr-FR" sz="1400" dirty="0"/>
              <a:t>Plantation de bandes de canne  à sucre pour faire des filtres en travers de la ravine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fr-FR" altLang="fr-FR" sz="1400" dirty="0"/>
              <a:t>Creusement d’un puits en aval des aménagements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 descr="P1100295"/>
          <p:cNvSpPr>
            <a:spLocks noGrp="1" noChangeAspect="1" noChangeArrowheads="1"/>
          </p:cNvSpPr>
          <p:nvPr isPhoto="1"/>
        </p:nvSpPr>
        <p:spPr bwMode="auto">
          <a:xfrm>
            <a:off x="179388" y="1484313"/>
            <a:ext cx="6046787" cy="4538662"/>
          </a:xfrm>
          <a:prstGeom prst="rect">
            <a:avLst/>
          </a:prstGeom>
          <a:blipFill dpi="0" rotWithShape="1">
            <a:blip r:embed="rId2"/>
            <a:srcRect/>
            <a:stretch>
              <a:fillRect r="-131"/>
            </a:stretch>
          </a:blip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8424863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u="sng"/>
              <a:t>Recommandation</a:t>
            </a:r>
            <a:r>
              <a:rPr lang="fr-FR" altLang="fr-FR" sz="1400"/>
              <a:t> : </a:t>
            </a:r>
          </a:p>
          <a:p>
            <a:pPr algn="ctr">
              <a:spcBef>
                <a:spcPct val="50000"/>
              </a:spcBef>
            </a:pPr>
            <a:r>
              <a:rPr lang="fr-FR" altLang="fr-FR" sz="1400"/>
              <a:t>Construction d’un seuil-bassin sur la terre d’Elisée ELIUS, près de caye Brunel (habitation FAB)</a:t>
            </a:r>
          </a:p>
          <a:p>
            <a:pPr lvl="1" algn="ctr"/>
            <a:r>
              <a:rPr lang="fr-FR" altLang="fr-FR" sz="1400"/>
              <a:t>N 18° 04’ 10’’   W 73° 52 ‘ 33’’</a:t>
            </a: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6516688" y="2708275"/>
            <a:ext cx="244792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400" dirty="0"/>
              <a:t>Ce site est approprié pour construire </a:t>
            </a:r>
            <a:r>
              <a:rPr lang="fr-FR" altLang="fr-FR" sz="1400" b="1" dirty="0"/>
              <a:t>un seuil bassin</a:t>
            </a:r>
            <a:r>
              <a:rPr lang="fr-FR" altLang="fr-FR" sz="1400" dirty="0"/>
              <a:t> de 30m3, pour recueillir des eaux de ruissellement et disposer de l’eau nécessaire à la reconstruction des bâtiments de la coopérative COPVIAPS de </a:t>
            </a:r>
            <a:r>
              <a:rPr lang="fr-FR" altLang="fr-FR" sz="1400" dirty="0" err="1"/>
              <a:t>Macabé</a:t>
            </a:r>
            <a:endParaRPr lang="fr-FR" altLang="fr-FR" sz="1400" dirty="0"/>
          </a:p>
        </p:txBody>
      </p:sp>
      <p:sp>
        <p:nvSpPr>
          <p:cNvPr id="177157" name="Line 5"/>
          <p:cNvSpPr>
            <a:spLocks noChangeShapeType="1"/>
          </p:cNvSpPr>
          <p:nvPr/>
        </p:nvSpPr>
        <p:spPr bwMode="auto">
          <a:xfrm flipV="1">
            <a:off x="3708400" y="3429000"/>
            <a:ext cx="576263" cy="792163"/>
          </a:xfrm>
          <a:prstGeom prst="line">
            <a:avLst/>
          </a:prstGeom>
          <a:noFill/>
          <a:ln w="76200" cmpd="tri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7158" name="AutoShape 6"/>
          <p:cNvSpPr>
            <a:spLocks noChangeArrowheads="1"/>
          </p:cNvSpPr>
          <p:nvPr/>
        </p:nvSpPr>
        <p:spPr bwMode="auto">
          <a:xfrm rot="294424">
            <a:off x="3059113" y="3573463"/>
            <a:ext cx="1008062" cy="360362"/>
          </a:xfrm>
          <a:prstGeom prst="flowChartInputOutpu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4140200" y="6092825"/>
            <a:ext cx="2089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000"/>
              <a:t>Photo du 1</a:t>
            </a:r>
            <a:r>
              <a:rPr lang="fr-FR" altLang="fr-FR" sz="1000" baseline="30000"/>
              <a:t>er</a:t>
            </a:r>
            <a:r>
              <a:rPr lang="fr-FR" altLang="fr-FR" sz="1000"/>
              <a:t> décembre 2016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78179" name="Rectangle 3" descr="P1100310"/>
          <p:cNvSpPr>
            <a:spLocks noGrp="1" noChangeAspect="1" noChangeArrowheads="1"/>
          </p:cNvSpPr>
          <p:nvPr isPhoto="1"/>
        </p:nvSpPr>
        <p:spPr bwMode="auto">
          <a:xfrm>
            <a:off x="5219700" y="3933825"/>
            <a:ext cx="2663825" cy="1997075"/>
          </a:xfrm>
          <a:prstGeom prst="rect">
            <a:avLst/>
          </a:prstGeom>
          <a:blipFill dpi="0" rotWithShape="1">
            <a:blip r:embed="rId2"/>
            <a:srcRect/>
            <a:stretch>
              <a:fillRect r="-8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323850" y="0"/>
            <a:ext cx="84248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u="sng"/>
              <a:t>Recommandation</a:t>
            </a:r>
            <a:r>
              <a:rPr lang="fr-FR" altLang="fr-FR" sz="1400"/>
              <a:t> : </a:t>
            </a:r>
          </a:p>
          <a:p>
            <a:pPr algn="ctr">
              <a:spcBef>
                <a:spcPct val="50000"/>
              </a:spcBef>
            </a:pPr>
            <a:r>
              <a:rPr lang="fr-FR" altLang="fr-FR" sz="1400"/>
              <a:t>Construction de bandes de roulement pour améliorer un chemin rural   </a:t>
            </a:r>
          </a:p>
          <a:p>
            <a:pPr algn="ctr">
              <a:spcBef>
                <a:spcPct val="50000"/>
              </a:spcBef>
            </a:pPr>
            <a:r>
              <a:rPr lang="fr-FR" altLang="fr-FR" sz="1400"/>
              <a:t>Balenrien : N 18° 04’ 20,5’’   W 73° 52 ‘ 50’’   Altitude : 144m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4140200" y="1268413"/>
            <a:ext cx="446405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600" dirty="0"/>
              <a:t>Le site identifié pendant la mission pour construire des bandes de roulement est situé sur le chemin conduisant de la route nationale à la coopérative de </a:t>
            </a:r>
            <a:r>
              <a:rPr lang="fr-FR" altLang="fr-FR" sz="1600" dirty="0" err="1"/>
              <a:t>Macabé</a:t>
            </a:r>
            <a:r>
              <a:rPr lang="fr-FR" altLang="fr-FR" sz="1600" dirty="0"/>
              <a:t> en traversant la ravine </a:t>
            </a:r>
            <a:r>
              <a:rPr lang="fr-FR" altLang="fr-FR" sz="1600" dirty="0" err="1"/>
              <a:t>Balenrien</a:t>
            </a:r>
            <a:r>
              <a:rPr lang="fr-FR" altLang="fr-FR" sz="1600" dirty="0"/>
              <a:t>. Il faudrait aménager environ 150m de part et d’autre de la traversée de la ravine sur des pentes de 10 à 15%. Ce travail sera programmé en fonction des crédits disponibles.</a:t>
            </a:r>
          </a:p>
        </p:txBody>
      </p:sp>
      <p:sp>
        <p:nvSpPr>
          <p:cNvPr id="178182" name="Rectangle 6" descr="P1100304"/>
          <p:cNvSpPr>
            <a:spLocks noGrp="1" noChangeAspect="1" noChangeArrowheads="1"/>
          </p:cNvSpPr>
          <p:nvPr isPhoto="1"/>
        </p:nvSpPr>
        <p:spPr bwMode="auto">
          <a:xfrm>
            <a:off x="323850" y="1125538"/>
            <a:ext cx="2952750" cy="2214562"/>
          </a:xfrm>
          <a:prstGeom prst="rect">
            <a:avLst/>
          </a:prstGeom>
          <a:blipFill dpi="0" rotWithShape="1">
            <a:blip r:embed="rId3"/>
            <a:srcRect/>
            <a:stretch>
              <a:fillRect b="-21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8183" name="Rectangle 7" descr="P1100302"/>
          <p:cNvSpPr>
            <a:spLocks noGrp="1" noChangeAspect="1" noChangeArrowheads="1"/>
          </p:cNvSpPr>
          <p:nvPr isPhoto="1"/>
        </p:nvSpPr>
        <p:spPr bwMode="auto">
          <a:xfrm>
            <a:off x="250825" y="4149725"/>
            <a:ext cx="2952750" cy="2214563"/>
          </a:xfrm>
          <a:prstGeom prst="rect">
            <a:avLst/>
          </a:prstGeom>
          <a:blipFill dpi="0" rotWithShape="1">
            <a:blip r:embed="rId4"/>
            <a:srcRect/>
            <a:stretch>
              <a:fillRect b="-21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755650" y="6381750"/>
            <a:ext cx="21605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200"/>
              <a:t>Point bas : ravine Balenrien</a:t>
            </a:r>
          </a:p>
        </p:txBody>
      </p:sp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250825" y="3357563"/>
            <a:ext cx="2952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200"/>
              <a:t>Point haut </a:t>
            </a:r>
          </a:p>
          <a:p>
            <a:pPr algn="ctr">
              <a:spcBef>
                <a:spcPct val="50000"/>
              </a:spcBef>
            </a:pPr>
            <a:r>
              <a:rPr lang="fr-FR" altLang="fr-FR" sz="1200"/>
              <a:t>débouchant sur la route Nationale</a:t>
            </a:r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4859338" y="5949950"/>
            <a:ext cx="388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200"/>
              <a:t>Exemple de bandes de roulement réalisées au départ de la 5</a:t>
            </a:r>
            <a:r>
              <a:rPr lang="fr-FR" altLang="fr-FR" sz="1200" baseline="30000"/>
              <a:t>ème</a:t>
            </a:r>
            <a:r>
              <a:rPr lang="fr-FR" altLang="fr-FR" sz="1200"/>
              <a:t> section de Dumont  PORT SALUT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251520" y="0"/>
            <a:ext cx="8496944" cy="575542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fr-FR" altLang="fr-FR" sz="1600" dirty="0"/>
          </a:p>
          <a:p>
            <a:pPr algn="ctr">
              <a:spcBef>
                <a:spcPct val="50000"/>
              </a:spcBef>
            </a:pPr>
            <a:endParaRPr lang="fr-FR" altLang="fr-FR" sz="1600" dirty="0"/>
          </a:p>
          <a:p>
            <a:pPr algn="ctr">
              <a:spcBef>
                <a:spcPct val="50000"/>
              </a:spcBef>
            </a:pPr>
            <a:r>
              <a:rPr lang="fr-FR" altLang="fr-FR" sz="1600" b="1" dirty="0"/>
              <a:t>Axes de diversification des revenus des agriculteurs producteurs de vétiver </a:t>
            </a:r>
          </a:p>
          <a:p>
            <a:pPr algn="ctr">
              <a:spcBef>
                <a:spcPct val="50000"/>
              </a:spcBef>
            </a:pPr>
            <a:endParaRPr lang="fr-FR" altLang="fr-FR" sz="1600" b="1" dirty="0"/>
          </a:p>
          <a:p>
            <a:pPr algn="ctr">
              <a:spcBef>
                <a:spcPct val="50000"/>
              </a:spcBef>
            </a:pPr>
            <a:endParaRPr lang="fr-FR" altLang="fr-FR" sz="1600" dirty="0"/>
          </a:p>
          <a:p>
            <a:pPr algn="l">
              <a:spcBef>
                <a:spcPct val="50000"/>
              </a:spcBef>
            </a:pPr>
            <a:r>
              <a:rPr lang="fr-FR" altLang="fr-FR" sz="1600" dirty="0"/>
              <a:t>1) Développement des potentialités de productions fruitières dans les fonds frais et les agro-vergers en périphérie des « lakous »</a:t>
            </a:r>
          </a:p>
          <a:p>
            <a:pPr algn="l">
              <a:spcBef>
                <a:spcPct val="50000"/>
              </a:spcBef>
              <a:buFontTx/>
              <a:buChar char="-"/>
            </a:pPr>
            <a:endParaRPr lang="fr-FR" altLang="fr-FR" sz="1600" dirty="0"/>
          </a:p>
          <a:p>
            <a:pPr algn="l">
              <a:spcBef>
                <a:spcPct val="50000"/>
              </a:spcBef>
            </a:pPr>
            <a:r>
              <a:rPr lang="fr-FR" altLang="fr-FR" sz="1600" dirty="0"/>
              <a:t>2) Développement des productions fourragères antiérosives et valorisation par l’élevage</a:t>
            </a:r>
          </a:p>
          <a:p>
            <a:pPr algn="l">
              <a:spcBef>
                <a:spcPct val="50000"/>
              </a:spcBef>
              <a:buFontTx/>
              <a:buChar char="-"/>
            </a:pPr>
            <a:endParaRPr lang="fr-FR" altLang="fr-FR" sz="1600" dirty="0"/>
          </a:p>
          <a:p>
            <a:pPr algn="l">
              <a:spcBef>
                <a:spcPct val="50000"/>
              </a:spcBef>
            </a:pPr>
            <a:r>
              <a:rPr lang="fr-FR" altLang="fr-FR" sz="1600" dirty="0"/>
              <a:t>3)  Diversification des productions maraîchères et vivrières grâce à des aménagements de petite hydraulique de montagne.</a:t>
            </a:r>
          </a:p>
          <a:p>
            <a:pPr algn="l">
              <a:spcBef>
                <a:spcPct val="50000"/>
              </a:spcBef>
            </a:pPr>
            <a:endParaRPr lang="fr-FR" altLang="fr-FR" sz="1600" dirty="0"/>
          </a:p>
          <a:p>
            <a:pPr algn="l">
              <a:spcBef>
                <a:spcPct val="50000"/>
              </a:spcBef>
            </a:pPr>
            <a:r>
              <a:rPr lang="fr-FR" altLang="fr-FR" sz="1600" b="1" dirty="0"/>
              <a:t>La diversification des sources de revenus et l’amélioration du calendrier de trésorerie devraient contribuer à faciliter le respect du cahier des charges du NRSC par les producteurs de vétiver.</a:t>
            </a:r>
          </a:p>
          <a:p>
            <a:pPr algn="l">
              <a:spcBef>
                <a:spcPct val="50000"/>
              </a:spcBef>
            </a:pPr>
            <a:endParaRPr lang="fr-FR" altLang="fr-FR" sz="16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 descr="P1090053"/>
          <p:cNvSpPr>
            <a:spLocks noGrp="1" noChangeAspect="1" noChangeArrowheads="1"/>
          </p:cNvSpPr>
          <p:nvPr isPhoto="1"/>
        </p:nvSpPr>
        <p:spPr bwMode="auto">
          <a:xfrm>
            <a:off x="179388" y="1052513"/>
            <a:ext cx="6192837" cy="4646612"/>
          </a:xfrm>
          <a:prstGeom prst="rect">
            <a:avLst/>
          </a:prstGeom>
          <a:blipFill dpi="0" rotWithShape="1">
            <a:blip r:embed="rId2"/>
            <a:srcRect/>
            <a:stretch>
              <a:fillRect b="-6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611188" y="188913"/>
            <a:ext cx="5511800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fr-FR" altLang="fr-FR" sz="1400"/>
              <a:t>Développement des potentialités de productions fruitières </a:t>
            </a:r>
          </a:p>
          <a:p>
            <a:pPr>
              <a:spcBef>
                <a:spcPct val="50000"/>
              </a:spcBef>
            </a:pPr>
            <a:r>
              <a:rPr lang="fr-FR" altLang="fr-FR" sz="1400"/>
              <a:t>dans les fonds frais et les agro-vergers en périphérie des « lakous »</a:t>
            </a:r>
          </a:p>
        </p:txBody>
      </p:sp>
      <p:sp>
        <p:nvSpPr>
          <p:cNvPr id="183302" name="Rectangle 6" descr="P1020985"/>
          <p:cNvSpPr>
            <a:spLocks noGrp="1" noChangeAspect="1" noChangeArrowheads="1"/>
          </p:cNvSpPr>
          <p:nvPr isPhoto="1"/>
        </p:nvSpPr>
        <p:spPr bwMode="auto">
          <a:xfrm>
            <a:off x="6516688" y="260350"/>
            <a:ext cx="1909762" cy="1431925"/>
          </a:xfrm>
          <a:prstGeom prst="rect">
            <a:avLst/>
          </a:prstGeom>
          <a:blipFill dpi="0" rotWithShape="1">
            <a:blip r:embed="rId3"/>
            <a:srcRect/>
            <a:stretch>
              <a:fillRect b="-28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83303" name="Picture 4" descr="Mango franciq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141663"/>
            <a:ext cx="1309688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4" name="Rectangle 3" descr="DSC05135"/>
          <p:cNvSpPr>
            <a:spLocks noGrp="1" noChangeAspect="1" noChangeArrowheads="1"/>
          </p:cNvSpPr>
          <p:nvPr isPhoto="1"/>
        </p:nvSpPr>
        <p:spPr bwMode="auto">
          <a:xfrm>
            <a:off x="6588125" y="4941888"/>
            <a:ext cx="2170113" cy="16287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395288" y="5805488"/>
            <a:ext cx="59769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200"/>
              <a:t>Agro-verger luxuriant de fond frais.</a:t>
            </a:r>
          </a:p>
          <a:p>
            <a:pPr algn="ctr">
              <a:spcBef>
                <a:spcPct val="50000"/>
              </a:spcBef>
            </a:pPr>
            <a:r>
              <a:rPr lang="fr-FR" altLang="fr-FR" sz="1200"/>
              <a:t>Photo : 18 juin 2016</a:t>
            </a:r>
          </a:p>
        </p:txBody>
      </p:sp>
      <p:pic>
        <p:nvPicPr>
          <p:cNvPr id="183307" name="Picture 11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773238"/>
            <a:ext cx="1768475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84323" name="Rectangle 3" descr="P1100298"/>
          <p:cNvSpPr>
            <a:spLocks noGrp="1" noChangeAspect="1" noChangeArrowheads="1"/>
          </p:cNvSpPr>
          <p:nvPr isPhoto="1"/>
        </p:nvSpPr>
        <p:spPr bwMode="auto">
          <a:xfrm>
            <a:off x="468313" y="836613"/>
            <a:ext cx="4032250" cy="2698750"/>
          </a:xfrm>
          <a:prstGeom prst="rect">
            <a:avLst/>
          </a:prstGeom>
          <a:blipFill dpi="0" rotWithShape="1">
            <a:blip r:embed="rId2"/>
            <a:srcRect/>
            <a:stretch>
              <a:fillRect b="-11971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24" name="Rectangle 4" descr="P1100212"/>
          <p:cNvSpPr>
            <a:spLocks noGrp="1" noChangeAspect="1" noChangeArrowheads="1"/>
          </p:cNvSpPr>
          <p:nvPr isPhoto="1"/>
        </p:nvSpPr>
        <p:spPr bwMode="auto">
          <a:xfrm>
            <a:off x="4716463" y="3860800"/>
            <a:ext cx="3529012" cy="2647950"/>
          </a:xfrm>
          <a:prstGeom prst="rect">
            <a:avLst/>
          </a:prstGeom>
          <a:blipFill dpi="0" rotWithShape="1">
            <a:blip r:embed="rId3"/>
            <a:srcRect/>
            <a:stretch>
              <a:fillRect r="-13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28" name="Rectangle 8"/>
          <p:cNvSpPr>
            <a:spLocks noChangeArrowheads="1"/>
          </p:cNvSpPr>
          <p:nvPr/>
        </p:nvSpPr>
        <p:spPr bwMode="auto">
          <a:xfrm>
            <a:off x="611188" y="260350"/>
            <a:ext cx="7632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400"/>
              <a:t>2) Développement des productions fourragères antiérosives et valorisation par l’élevage</a:t>
            </a:r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4572000" y="1341438"/>
            <a:ext cx="4392613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altLang="fr-FR" sz="1400"/>
              <a:t>Innovation locale à Macabé : plantation de </a:t>
            </a:r>
            <a:r>
              <a:rPr lang="fr-FR" altLang="fr-FR" sz="1400" b="1"/>
              <a:t>plaques de gazon</a:t>
            </a:r>
            <a:r>
              <a:rPr lang="fr-FR" altLang="fr-FR" sz="1400"/>
              <a:t> en bordure de chemin ou en limite de parcelles : protection efficace du sol et ressource fourragère pour le bétail.</a:t>
            </a:r>
          </a:p>
          <a:p>
            <a:pPr algn="l"/>
            <a:endParaRPr lang="fr-FR" altLang="fr-FR" sz="1400"/>
          </a:p>
          <a:p>
            <a:pPr algn="l"/>
            <a:endParaRPr lang="fr-FR" altLang="fr-FR" sz="1400"/>
          </a:p>
          <a:p>
            <a:pPr algn="ctr"/>
            <a:r>
              <a:rPr lang="fr-FR" altLang="fr-FR" sz="1400" i="1"/>
              <a:t>Cynodon dactylon</a:t>
            </a:r>
            <a:r>
              <a:rPr lang="fr-FR" altLang="fr-FR" sz="1400"/>
              <a:t> ou Chiendent pied de poule (</a:t>
            </a:r>
            <a:r>
              <a:rPr lang="fr-FR" altLang="fr-FR" sz="1400" i="1"/>
              <a:t>bermudagrass)</a:t>
            </a:r>
          </a:p>
        </p:txBody>
      </p:sp>
      <p:sp>
        <p:nvSpPr>
          <p:cNvPr id="184332" name="Rectangle 12" descr="P1100208"/>
          <p:cNvSpPr>
            <a:spLocks noGrp="1" noChangeAspect="1" noChangeArrowheads="1"/>
          </p:cNvSpPr>
          <p:nvPr isPhoto="1"/>
        </p:nvSpPr>
        <p:spPr bwMode="auto">
          <a:xfrm>
            <a:off x="684213" y="3876675"/>
            <a:ext cx="3600450" cy="2701925"/>
          </a:xfrm>
          <a:prstGeom prst="rect">
            <a:avLst/>
          </a:prstGeom>
          <a:blipFill dpi="0" rotWithShape="1">
            <a:blip r:embed="rId4"/>
            <a:srcRect/>
            <a:stretch>
              <a:fillRect b="-118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971550" y="404813"/>
            <a:ext cx="7129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3"/>
            </a:pPr>
            <a:r>
              <a:rPr lang="fr-FR" altLang="fr-FR" sz="1400" dirty="0"/>
              <a:t>Diversification des productions maraîchères et vivrières grâce à des aménagements de petite hydraulique de montagne.</a:t>
            </a:r>
          </a:p>
        </p:txBody>
      </p:sp>
      <p:pic>
        <p:nvPicPr>
          <p:cNvPr id="185349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1278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684213" y="5661025"/>
            <a:ext cx="7632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2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Référence</a:t>
            </a:r>
            <a:r>
              <a:rPr lang="fr-FR" altLang="fr-FR" sz="1200"/>
              <a:t> : pépinières maraîchères installées en 2014, quelques mois après la construction d’un seuil bassin.</a:t>
            </a:r>
          </a:p>
          <a:p>
            <a:pPr algn="ctr">
              <a:spcBef>
                <a:spcPct val="50000"/>
              </a:spcBef>
            </a:pPr>
            <a:r>
              <a:rPr lang="fr-FR" altLang="fr-FR" sz="1200"/>
              <a:t>Ravine Bakwas – Plateau des Rochelois - Sud Haïti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45411" name="Rectangle 3" descr="P1100292"/>
          <p:cNvSpPr>
            <a:spLocks noGrp="1" noChangeAspect="1" noChangeArrowheads="1"/>
          </p:cNvSpPr>
          <p:nvPr isPhoto="1"/>
        </p:nvSpPr>
        <p:spPr bwMode="auto">
          <a:xfrm>
            <a:off x="1331913" y="1052513"/>
            <a:ext cx="6697662" cy="5022850"/>
          </a:xfrm>
          <a:prstGeom prst="rect">
            <a:avLst/>
          </a:prstGeom>
          <a:blipFill dpi="0" rotWithShape="1">
            <a:blip r:embed="rId2"/>
            <a:srcRect/>
            <a:stretch>
              <a:fillRect r="-4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755650" y="188913"/>
            <a:ext cx="79930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400"/>
              <a:t>Les recommandations faites suite à la première mission ESF s’appuient également sur les travaux de recherche en cours de Gédéon BERTRAND qui prépare une thèse sur la gestion durable des systèmes de culture à base de vétiver.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1331913" y="6524625"/>
            <a:ext cx="6840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/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0" y="6126163"/>
            <a:ext cx="91440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200"/>
              <a:t>Agronome MUSCADIN  Roger, Président de la Coopérative COPVIAPS de Macabé, échange avec l’agronome Gédéon BERTRAND, MSc en Agriculture comparée, AGROPARISTECH.</a:t>
            </a:r>
          </a:p>
          <a:p>
            <a:pPr algn="ctr">
              <a:spcBef>
                <a:spcPct val="50000"/>
              </a:spcBef>
            </a:pPr>
            <a:r>
              <a:rPr lang="fr-FR" altLang="fr-FR" sz="900"/>
              <a:t>Photo du 1</a:t>
            </a:r>
            <a:r>
              <a:rPr lang="fr-FR" altLang="fr-FR" sz="900" baseline="30000"/>
              <a:t>er</a:t>
            </a:r>
            <a:r>
              <a:rPr lang="fr-FR" altLang="fr-FR" sz="900"/>
              <a:t> décembre 2016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97283" name="Rectangle 3" descr="P1100288"/>
          <p:cNvSpPr>
            <a:spLocks noGrp="1" noChangeAspect="1" noChangeArrowheads="1"/>
          </p:cNvSpPr>
          <p:nvPr isPhoto="1"/>
        </p:nvSpPr>
        <p:spPr bwMode="auto">
          <a:xfrm>
            <a:off x="179388" y="333375"/>
            <a:ext cx="4211637" cy="3159125"/>
          </a:xfrm>
          <a:prstGeom prst="rect">
            <a:avLst/>
          </a:prstGeom>
          <a:blipFill dpi="0" rotWithShape="1">
            <a:blip r:embed="rId2"/>
            <a:srcRect/>
            <a:stretch>
              <a:fillRect b="-138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7284" name="Rectangle 4" descr="P1100215"/>
          <p:cNvSpPr>
            <a:spLocks noGrp="1" noChangeAspect="1" noChangeArrowheads="1"/>
          </p:cNvSpPr>
          <p:nvPr isPhoto="1"/>
        </p:nvSpPr>
        <p:spPr bwMode="auto">
          <a:xfrm>
            <a:off x="4716463" y="3357563"/>
            <a:ext cx="4176712" cy="3133725"/>
          </a:xfrm>
          <a:prstGeom prst="rect">
            <a:avLst/>
          </a:prstGeom>
          <a:blipFill dpi="0" rotWithShape="1">
            <a:blip r:embed="rId3"/>
            <a:srcRect/>
            <a:stretch>
              <a:fillRect r="-114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323850" y="4221163"/>
            <a:ext cx="38893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600" dirty="0"/>
              <a:t>Le développement des cocotiers sur un sol peu profond et un sous-sol calcaire crayeux ne favorise pas un enracinement profond et les rend sensibles au vent.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4932363" y="1341438"/>
            <a:ext cx="36718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600"/>
              <a:t>Les cocotiers dans les « lakous » et dans les fonds de ravines ont été arrachés dans plus de 90% des cas.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01379" name="Rectangle 3" descr="P1100194"/>
          <p:cNvSpPr>
            <a:spLocks noGrp="1" noChangeAspect="1" noChangeArrowheads="1"/>
          </p:cNvSpPr>
          <p:nvPr isPhoto="1"/>
        </p:nvSpPr>
        <p:spPr bwMode="auto">
          <a:xfrm>
            <a:off x="684213" y="620713"/>
            <a:ext cx="4105275" cy="5472112"/>
          </a:xfrm>
          <a:prstGeom prst="rect">
            <a:avLst/>
          </a:prstGeom>
          <a:blipFill dpi="0" rotWithShape="1">
            <a:blip r:embed="rId2"/>
            <a:srcRect/>
            <a:stretch>
              <a:fillRect b="-8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4859338" y="5229225"/>
            <a:ext cx="3384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/>
              <a:t>Abricotier : Mammea americana L.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5076825" y="2420938"/>
            <a:ext cx="3743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fr-FR" altLang="fr-FR"/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5003800" y="1916113"/>
            <a:ext cx="3816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600"/>
              <a:t>Les arbres fruitiers, abricotiers et manguiers, ont le mieux résisté aux intempéries. Cependant la récolte d’abricots de novembre-décembre est totalement détruite.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2700338" y="6092825"/>
            <a:ext cx="2089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000"/>
              <a:t>Photo du 30 novembre 2016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03427" name="Rectangle 3" descr="P1100228"/>
          <p:cNvSpPr>
            <a:spLocks noGrp="1" noChangeAspect="1" noChangeArrowheads="1"/>
          </p:cNvSpPr>
          <p:nvPr isPhoto="1"/>
        </p:nvSpPr>
        <p:spPr bwMode="auto">
          <a:xfrm>
            <a:off x="1331913" y="908050"/>
            <a:ext cx="6408737" cy="4806950"/>
          </a:xfrm>
          <a:prstGeom prst="rect">
            <a:avLst/>
          </a:prstGeom>
          <a:blipFill dpi="0" rotWithShape="1">
            <a:blip r:embed="rId2"/>
            <a:srcRect/>
            <a:stretch>
              <a:fillRect r="-8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331913" y="476250"/>
            <a:ext cx="6335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600"/>
              <a:t>Ce sont les arbres les plus âgés qui ont été renversés par le vent 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1403350" y="6021388"/>
            <a:ext cx="6335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600"/>
              <a:t>Exemple d’abricotier déraciné à Maya, commune d’Arniquet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5724525" y="5734050"/>
            <a:ext cx="2089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000"/>
              <a:t>Photo du 30 novembre 2016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04451" name="Rectangle 3" descr="P1100219"/>
          <p:cNvSpPr>
            <a:spLocks noGrp="1" noChangeAspect="1" noChangeArrowheads="1"/>
          </p:cNvSpPr>
          <p:nvPr isPhoto="1"/>
        </p:nvSpPr>
        <p:spPr bwMode="auto">
          <a:xfrm>
            <a:off x="1692275" y="1916113"/>
            <a:ext cx="5580063" cy="4184650"/>
          </a:xfrm>
          <a:prstGeom prst="rect">
            <a:avLst/>
          </a:prstGeom>
          <a:blipFill dpi="0" rotWithShape="1">
            <a:blip r:embed="rId2"/>
            <a:srcRect/>
            <a:stretch>
              <a:fillRect b="-66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835150" y="6165850"/>
            <a:ext cx="5257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200"/>
              <a:t>Photo du 30 novembre 2016, à 9h00, prise en direction du Sud 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1547813" y="260350"/>
            <a:ext cx="6119812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400"/>
              <a:t>Différence de végétation suivant l’exposition des versants :</a:t>
            </a:r>
          </a:p>
          <a:p>
            <a:pPr algn="ctr">
              <a:spcBef>
                <a:spcPct val="50000"/>
              </a:spcBef>
            </a:pPr>
            <a:endParaRPr lang="fr-FR" altLang="fr-FR" sz="1400"/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fr-FR" altLang="fr-FR" sz="1400"/>
              <a:t> Versant exposé au nord-ouest :  agro-verger de fruitiers 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fr-FR" altLang="fr-FR" sz="1400"/>
              <a:t> Versant exposé au sud-est : plus faible densité de la végétation arborée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:</a:t>
            </a:r>
          </a:p>
        </p:txBody>
      </p:sp>
      <p:sp>
        <p:nvSpPr>
          <p:cNvPr id="105475" name="Rectangle 3" descr="P1100273"/>
          <p:cNvSpPr>
            <a:spLocks noGrp="1" noChangeAspect="1" noChangeArrowheads="1"/>
          </p:cNvSpPr>
          <p:nvPr isPhoto="1"/>
        </p:nvSpPr>
        <p:spPr bwMode="auto">
          <a:xfrm rot="5400000">
            <a:off x="-328612" y="1920875"/>
            <a:ext cx="5219700" cy="3914775"/>
          </a:xfrm>
          <a:prstGeom prst="rect">
            <a:avLst/>
          </a:prstGeom>
          <a:blipFill dpi="0" rotWithShape="1">
            <a:blip r:embed="rId2"/>
            <a:srcRect/>
            <a:stretch>
              <a:fillRect b="-77859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135937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600"/>
              <a:t>- 50% environ des arbres « véritable » ont été arrachés.</a:t>
            </a:r>
          </a:p>
          <a:p>
            <a:pPr algn="l">
              <a:spcBef>
                <a:spcPct val="50000"/>
              </a:spcBef>
            </a:pPr>
            <a:r>
              <a:rPr lang="fr-FR" altLang="fr-FR" sz="1600"/>
              <a:t>- les autres ont été sévèrement ébranchés. Pour régénérer ces arbres, une taille serait nécessaire dès à présent.</a:t>
            </a:r>
          </a:p>
        </p:txBody>
      </p:sp>
      <p:sp>
        <p:nvSpPr>
          <p:cNvPr id="105478" name="Rectangle 6" descr="P1020985"/>
          <p:cNvSpPr>
            <a:spLocks noGrp="1" noChangeAspect="1" noChangeArrowheads="1"/>
          </p:cNvSpPr>
          <p:nvPr isPhoto="1"/>
        </p:nvSpPr>
        <p:spPr bwMode="auto">
          <a:xfrm>
            <a:off x="4787900" y="2060575"/>
            <a:ext cx="3095625" cy="2322513"/>
          </a:xfrm>
          <a:prstGeom prst="rect">
            <a:avLst/>
          </a:prstGeom>
          <a:blipFill dpi="0" rotWithShape="1">
            <a:blip r:embed="rId3"/>
            <a:srcRect/>
            <a:stretch>
              <a:fillRect r="-34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4678363" y="4508500"/>
            <a:ext cx="446563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400"/>
              <a:t>Arbre véritable : Artocarpus altilis (Parkinson).</a:t>
            </a:r>
          </a:p>
          <a:p>
            <a:pPr algn="l">
              <a:spcBef>
                <a:spcPct val="50000"/>
              </a:spcBef>
            </a:pPr>
            <a:r>
              <a:rPr lang="fr-FR" altLang="fr-FR" sz="1400"/>
              <a:t>L’arbre à pain : Artocarpus seminifera (Fosberg) est peu représenté.</a:t>
            </a:r>
          </a:p>
          <a:p>
            <a:pPr algn="l">
              <a:spcBef>
                <a:spcPct val="50000"/>
              </a:spcBef>
            </a:pPr>
            <a:r>
              <a:rPr lang="fr-FR" altLang="fr-FR" sz="1400"/>
              <a:t>D’après les entretiens, le « véritable » fleurit en janvier et la  récolte peut commencer en avril.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1331913" y="6453188"/>
            <a:ext cx="2089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000"/>
              <a:t>Photo du 30 novembre 2016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00355" name="Rectangle 3" descr="P1100188"/>
          <p:cNvSpPr>
            <a:spLocks noGrp="1" noChangeAspect="1" noChangeArrowheads="1"/>
          </p:cNvSpPr>
          <p:nvPr isPhoto="1"/>
        </p:nvSpPr>
        <p:spPr bwMode="auto">
          <a:xfrm>
            <a:off x="755650" y="981075"/>
            <a:ext cx="7524750" cy="5643563"/>
          </a:xfrm>
          <a:prstGeom prst="rect">
            <a:avLst/>
          </a:prstGeom>
          <a:blipFill dpi="0" rotWithShape="1">
            <a:blip r:embed="rId2"/>
            <a:srcRect/>
            <a:stretch>
              <a:fillRect b="-84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874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600" dirty="0"/>
              <a:t>Dégâts observés suite au passage du cyclone Matthew, les 3 et 4 octobre 2016 :</a:t>
            </a:r>
          </a:p>
          <a:p>
            <a:pPr algn="ctr">
              <a:spcBef>
                <a:spcPct val="50000"/>
              </a:spcBef>
            </a:pPr>
            <a:r>
              <a:rPr lang="fr-FR" altLang="fr-FR" sz="1600" dirty="0"/>
              <a:t>2 Destruction de l’habitat dans l’arrière-pays de Port Salut</a:t>
            </a:r>
          </a:p>
          <a:p>
            <a:pPr algn="l">
              <a:spcBef>
                <a:spcPct val="50000"/>
              </a:spcBef>
            </a:pPr>
            <a:endParaRPr lang="fr-FR" altLang="fr-FR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2190</Words>
  <Application>Microsoft Office PowerPoint</Application>
  <PresentationFormat>Affichage à l'écran (4:3)</PresentationFormat>
  <Paragraphs>207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Default 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Ce qui apportera un peu de trésorerie aux habitants, qui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BROCHET</dc:creator>
  <cp:lastModifiedBy>Charles Lilin</cp:lastModifiedBy>
  <cp:revision>112</cp:revision>
  <dcterms:created xsi:type="dcterms:W3CDTF">2016-12-14T19:05:12Z</dcterms:created>
  <dcterms:modified xsi:type="dcterms:W3CDTF">2025-06-10T09:50:22Z</dcterms:modified>
</cp:coreProperties>
</file>